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2" r:id="rId15"/>
    <p:sldId id="266" r:id="rId16"/>
    <p:sldId id="268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71;\Downloads\Chisliennost_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400" b="1" i="0" u="none" strike="noStrike" kern="1200" cap="none" spc="20" baseline="0">
                <a:solidFill>
                  <a:schemeClr val="tx1"/>
                </a:solidFill>
                <a:latin typeface="Times New Roman" panose="02020603050405020304" charset="0"/>
                <a:ea typeface="+mn-ea"/>
                <a:cs typeface="Times New Roman" panose="02020603050405020304" charset="0"/>
              </a:defRPr>
            </a:pPr>
            <a:r>
              <a:rPr lang="ru-RU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Успеваемость абсолютная, 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400" b="1" i="0" u="none" strike="noStrike" kern="1200" cap="none" spc="20" baseline="0">
              <a:solidFill>
                <a:schemeClr val="tx1"/>
              </a:solidFill>
              <a:latin typeface="Times New Roman" panose="02020603050405020304" charset="0"/>
              <a:ea typeface="+mn-ea"/>
              <a:cs typeface="Times New Roman" panose="02020603050405020304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3.4618110236220502E-2"/>
                  <c:y val="-7.87037037037037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05C-4C45-81D2-34ED800E2EE6}"/>
                </c:ext>
              </c:extLst>
            </c:dLbl>
            <c:dLbl>
              <c:idx val="3"/>
              <c:layout>
                <c:manualLayout>
                  <c:x val="-4.5729221347331601E-2"/>
                  <c:y val="-9.7222222222222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5C-4C45-81D2-34ED800E2EE6}"/>
                </c:ext>
              </c:extLst>
            </c:dLbl>
            <c:dLbl>
              <c:idx val="4"/>
              <c:layout>
                <c:manualLayout>
                  <c:x val="-5.4062554680665002E-2"/>
                  <c:y val="-6.48148148148147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05C-4C45-81D2-34ED800E2EE6}"/>
                </c:ext>
              </c:extLst>
            </c:dLbl>
            <c:dLbl>
              <c:idx val="5"/>
              <c:layout>
                <c:manualLayout>
                  <c:x val="-5.1284776902887103E-2"/>
                  <c:y val="-3.70370370370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5C-4C45-81D2-34ED800E2EE6}"/>
                </c:ext>
              </c:extLst>
            </c:dLbl>
            <c:dLbl>
              <c:idx val="6"/>
              <c:layout>
                <c:manualLayout>
                  <c:x val="-3.7395888013998402E-2"/>
                  <c:y val="-6.01851851851852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05C-4C45-81D2-34ED800E2E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charset="0"/>
                    <a:ea typeface="+mn-ea"/>
                    <a:cs typeface="Times New Roman" panose="0202060305040502030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Лист1!$A$1:$G$1</c:f>
              <c:strCache>
                <c:ptCount val="7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</c:v>
                </c:pt>
                <c:pt idx="5">
                  <c:v>2021/22</c:v>
                </c:pt>
                <c:pt idx="6">
                  <c:v>2022/23</c:v>
                </c:pt>
              </c:strCache>
            </c:strRef>
          </c:cat>
          <c:val>
            <c:numRef>
              <c:f>Лист1!$A$2:$G$2</c:f>
              <c:numCache>
                <c:formatCode>General</c:formatCode>
                <c:ptCount val="7"/>
                <c:pt idx="0">
                  <c:v>96.1</c:v>
                </c:pt>
                <c:pt idx="1">
                  <c:v>96.7</c:v>
                </c:pt>
                <c:pt idx="2">
                  <c:v>84.7</c:v>
                </c:pt>
                <c:pt idx="3">
                  <c:v>83.1</c:v>
                </c:pt>
                <c:pt idx="4">
                  <c:v>91.3</c:v>
                </c:pt>
                <c:pt idx="5">
                  <c:v>98.3</c:v>
                </c:pt>
                <c:pt idx="6">
                  <c:v>98.5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05C-4C45-81D2-34ED800E2E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468380352"/>
        <c:axId val="1468369952"/>
      </c:lineChart>
      <c:catAx>
        <c:axId val="146838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8369952"/>
        <c:crosses val="autoZero"/>
        <c:auto val="1"/>
        <c:lblAlgn val="ctr"/>
        <c:lblOffset val="100"/>
        <c:noMultiLvlLbl val="0"/>
      </c:catAx>
      <c:valAx>
        <c:axId val="1468369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6838035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Тв-21, Тв-22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[Chisliennost_.xlsx]Лист2!$A$64</c:f>
              <c:strCache>
                <c:ptCount val="1"/>
                <c:pt idx="0">
                  <c:v>Тв-21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[Chisliennost_.xlsx]Лист2!$B$62:$F$63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[Chisliennost_.xlsx]Лист2!$B$64:$F$64</c:f>
              <c:numCache>
                <c:formatCode>General</c:formatCode>
                <c:ptCount val="5"/>
                <c:pt idx="0">
                  <c:v>100</c:v>
                </c:pt>
                <c:pt idx="1">
                  <c:v>68.2</c:v>
                </c:pt>
                <c:pt idx="2">
                  <c:v>90.6</c:v>
                </c:pt>
                <c:pt idx="3">
                  <c:v>80.5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82-4522-8D15-2045E179012C}"/>
            </c:ext>
          </c:extLst>
        </c:ser>
        <c:ser>
          <c:idx val="1"/>
          <c:order val="1"/>
          <c:tx>
            <c:strRef>
              <c:f>[Chisliennost_.xlsx]Лист2!$A$65</c:f>
              <c:strCache>
                <c:ptCount val="1"/>
                <c:pt idx="0">
                  <c:v>Тв-22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[Chisliennost_.xlsx]Лист2!$B$62:$F$63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[Chisliennost_.xlsx]Лист2!$B$65:$F$65</c:f>
              <c:numCache>
                <c:formatCode>General</c:formatCode>
                <c:ptCount val="5"/>
                <c:pt idx="0">
                  <c:v>100</c:v>
                </c:pt>
                <c:pt idx="1">
                  <c:v>80.8</c:v>
                </c:pt>
                <c:pt idx="2">
                  <c:v>93</c:v>
                </c:pt>
                <c:pt idx="3">
                  <c:v>81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82-4522-8D15-2045E17901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35447690"/>
        <c:axId val="365233721"/>
      </c:barChart>
      <c:catAx>
        <c:axId val="73544769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5233721"/>
        <c:crosses val="autoZero"/>
        <c:auto val="1"/>
        <c:lblAlgn val="ctr"/>
        <c:lblOffset val="100"/>
        <c:noMultiLvlLbl val="0"/>
      </c:catAx>
      <c:valAx>
        <c:axId val="36523372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544769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ru-RU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Тв-31, Тв-32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ru-RU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[Chisliennost_.xlsx]Лист2!$A$69</c:f>
              <c:strCache>
                <c:ptCount val="1"/>
                <c:pt idx="0">
                  <c:v>Тв-31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[Chisliennost_.xlsx]Лист2!$B$67:$F$68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[Chisliennost_.xlsx]Лист2!$B$69:$F$69</c:f>
              <c:numCache>
                <c:formatCode>General</c:formatCode>
                <c:ptCount val="5"/>
                <c:pt idx="0">
                  <c:v>100</c:v>
                </c:pt>
                <c:pt idx="1">
                  <c:v>66.7</c:v>
                </c:pt>
                <c:pt idx="2">
                  <c:v>86.9</c:v>
                </c:pt>
                <c:pt idx="3">
                  <c:v>73.5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A-4B6D-9648-E0517DD01784}"/>
            </c:ext>
          </c:extLst>
        </c:ser>
        <c:ser>
          <c:idx val="1"/>
          <c:order val="1"/>
          <c:tx>
            <c:strRef>
              <c:f>[Chisliennost_.xlsx]Лист2!$A$70</c:f>
              <c:strCache>
                <c:ptCount val="1"/>
                <c:pt idx="0">
                  <c:v>Тв-32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[Chisliennost_.xlsx]Лист2!$B$67:$F$68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[Chisliennost_.xlsx]Лист2!$B$70:$F$70</c:f>
              <c:numCache>
                <c:formatCode>General</c:formatCode>
                <c:ptCount val="5"/>
                <c:pt idx="0">
                  <c:v>100</c:v>
                </c:pt>
                <c:pt idx="1">
                  <c:v>86.4</c:v>
                </c:pt>
                <c:pt idx="2">
                  <c:v>96.7</c:v>
                </c:pt>
                <c:pt idx="3">
                  <c:v>91</c:v>
                </c:pt>
                <c:pt idx="4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DA-4B6D-9648-E0517DD017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52977938"/>
        <c:axId val="779013859"/>
      </c:barChart>
      <c:catAx>
        <c:axId val="65297793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9013859"/>
        <c:crosses val="autoZero"/>
        <c:auto val="1"/>
        <c:lblAlgn val="ctr"/>
        <c:lblOffset val="100"/>
        <c:noMultiLvlLbl val="0"/>
      </c:catAx>
      <c:valAx>
        <c:axId val="7790138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5297793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ru-RU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БД-1, БД-21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ru-RU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[Chisliennost_.xlsx]Лист2!$A$75</c:f>
              <c:strCache>
                <c:ptCount val="1"/>
                <c:pt idx="0">
                  <c:v>Бд-1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[Chisliennost_.xlsx]Лист2!$B$73:$F$74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[Chisliennost_.xlsx]Лист2!$B$75:$F$75</c:f>
              <c:numCache>
                <c:formatCode>General</c:formatCode>
                <c:ptCount val="5"/>
                <c:pt idx="0">
                  <c:v>100</c:v>
                </c:pt>
                <c:pt idx="1">
                  <c:v>36.4</c:v>
                </c:pt>
                <c:pt idx="2">
                  <c:v>84.1</c:v>
                </c:pt>
                <c:pt idx="3">
                  <c:v>74.7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09-4A8F-BA4E-B7FD7D3B6C8D}"/>
            </c:ext>
          </c:extLst>
        </c:ser>
        <c:ser>
          <c:idx val="1"/>
          <c:order val="1"/>
          <c:tx>
            <c:strRef>
              <c:f>[Chisliennost_.xlsx]Лист2!$A$76</c:f>
              <c:strCache>
                <c:ptCount val="1"/>
                <c:pt idx="0">
                  <c:v>Бд-21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[Chisliennost_.xlsx]Лист2!$B$73:$F$74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[Chisliennost_.xlsx]Лист2!$B$76:$F$76</c:f>
              <c:numCache>
                <c:formatCode>General</c:formatCode>
                <c:ptCount val="5"/>
                <c:pt idx="0">
                  <c:v>90</c:v>
                </c:pt>
                <c:pt idx="1">
                  <c:v>20</c:v>
                </c:pt>
                <c:pt idx="2">
                  <c:v>71.099999999999994</c:v>
                </c:pt>
                <c:pt idx="3">
                  <c:v>66.3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09-4A8F-BA4E-B7FD7D3B6C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1775849"/>
        <c:axId val="401044642"/>
      </c:barChart>
      <c:catAx>
        <c:axId val="28177584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1044642"/>
        <c:crosses val="autoZero"/>
        <c:auto val="1"/>
        <c:lblAlgn val="ctr"/>
        <c:lblOffset val="100"/>
        <c:noMultiLvlLbl val="0"/>
      </c:catAx>
      <c:valAx>
        <c:axId val="40104464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8177584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ru-RU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К-1, К-2, К-3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ru-RU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[Chisliennost_.xlsx]Лист2!$A$82</c:f>
              <c:strCache>
                <c:ptCount val="1"/>
                <c:pt idx="0">
                  <c:v>К-1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[Chisliennost_.xlsx]Лист2!$B$80:$F$81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[Chisliennost_.xlsx]Лист2!$B$82:$F$82</c:f>
              <c:numCache>
                <c:formatCode>General</c:formatCode>
                <c:ptCount val="5"/>
                <c:pt idx="0">
                  <c:v>100</c:v>
                </c:pt>
                <c:pt idx="1">
                  <c:v>20.100000000000001</c:v>
                </c:pt>
                <c:pt idx="2">
                  <c:v>65.2</c:v>
                </c:pt>
                <c:pt idx="3">
                  <c:v>62.4</c:v>
                </c:pt>
                <c:pt idx="4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C-4694-A821-07C788BBC338}"/>
            </c:ext>
          </c:extLst>
        </c:ser>
        <c:ser>
          <c:idx val="1"/>
          <c:order val="1"/>
          <c:tx>
            <c:strRef>
              <c:f>[Chisliennost_.xlsx]Лист2!$A$83</c:f>
              <c:strCache>
                <c:ptCount val="1"/>
                <c:pt idx="0">
                  <c:v>К-2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[Chisliennost_.xlsx]Лист2!$B$80:$F$81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[Chisliennost_.xlsx]Лист2!$B$83:$F$83</c:f>
              <c:numCache>
                <c:formatCode>General</c:formatCode>
                <c:ptCount val="5"/>
                <c:pt idx="0">
                  <c:v>95.5</c:v>
                </c:pt>
                <c:pt idx="1">
                  <c:v>45.5</c:v>
                </c:pt>
                <c:pt idx="2">
                  <c:v>75.5</c:v>
                </c:pt>
                <c:pt idx="3">
                  <c:v>63.7</c:v>
                </c:pt>
                <c:pt idx="4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C-4694-A821-07C788BBC338}"/>
            </c:ext>
          </c:extLst>
        </c:ser>
        <c:ser>
          <c:idx val="2"/>
          <c:order val="2"/>
          <c:tx>
            <c:strRef>
              <c:f>[Chisliennost_.xlsx]Лист2!$A$84</c:f>
              <c:strCache>
                <c:ptCount val="1"/>
                <c:pt idx="0">
                  <c:v>К-3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[Chisliennost_.xlsx]Лист2!$B$80:$F$81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[Chisliennost_.xlsx]Лист2!$B$84:$F$84</c:f>
              <c:numCache>
                <c:formatCode>General</c:formatCode>
                <c:ptCount val="5"/>
                <c:pt idx="0">
                  <c:v>94.1</c:v>
                </c:pt>
                <c:pt idx="1">
                  <c:v>17.600000000000001</c:v>
                </c:pt>
                <c:pt idx="2">
                  <c:v>64.2</c:v>
                </c:pt>
                <c:pt idx="3">
                  <c:v>0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C-4694-A821-07C788BBC3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8525653"/>
        <c:axId val="426944618"/>
      </c:barChart>
      <c:catAx>
        <c:axId val="33852565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6944618"/>
        <c:crosses val="autoZero"/>
        <c:auto val="1"/>
        <c:lblAlgn val="ctr"/>
        <c:lblOffset val="100"/>
        <c:noMultiLvlLbl val="0"/>
      </c:catAx>
      <c:valAx>
        <c:axId val="42694461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852565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ru-RU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К-21, К-22, К-23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ru-RU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[Chisliennost_.xlsx]Лист2!$A$93</c:f>
              <c:strCache>
                <c:ptCount val="1"/>
                <c:pt idx="0">
                  <c:v>К-21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[Chisliennost_.xlsx]Лист2!$B$91:$F$92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[Chisliennost_.xlsx]Лист2!$B$93:$F$93</c:f>
              <c:numCache>
                <c:formatCode>General</c:formatCode>
                <c:ptCount val="5"/>
                <c:pt idx="0">
                  <c:v>100</c:v>
                </c:pt>
                <c:pt idx="1">
                  <c:v>13.7</c:v>
                </c:pt>
                <c:pt idx="2">
                  <c:v>72</c:v>
                </c:pt>
                <c:pt idx="3">
                  <c:v>65.599999999999994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19-4A5F-BA11-D576DBF8DFCE}"/>
            </c:ext>
          </c:extLst>
        </c:ser>
        <c:ser>
          <c:idx val="1"/>
          <c:order val="1"/>
          <c:tx>
            <c:strRef>
              <c:f>[Chisliennost_.xlsx]Лист2!$A$94</c:f>
              <c:strCache>
                <c:ptCount val="1"/>
                <c:pt idx="0">
                  <c:v>К-22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[Chisliennost_.xlsx]Лист2!$B$91:$F$92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[Chisliennost_.xlsx]Лист2!$B$94:$F$94</c:f>
              <c:numCache>
                <c:formatCode>General</c:formatCode>
                <c:ptCount val="5"/>
                <c:pt idx="0">
                  <c:v>100</c:v>
                </c:pt>
                <c:pt idx="1">
                  <c:v>26.4</c:v>
                </c:pt>
                <c:pt idx="2">
                  <c:v>65.400000000000006</c:v>
                </c:pt>
                <c:pt idx="3">
                  <c:v>63.3</c:v>
                </c:pt>
                <c:pt idx="4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19-4A5F-BA11-D576DBF8DFCE}"/>
            </c:ext>
          </c:extLst>
        </c:ser>
        <c:ser>
          <c:idx val="2"/>
          <c:order val="2"/>
          <c:tx>
            <c:strRef>
              <c:f>[Chisliennost_.xlsx]Лист2!$A$95</c:f>
              <c:strCache>
                <c:ptCount val="1"/>
                <c:pt idx="0">
                  <c:v>К-23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[Chisliennost_.xlsx]Лист2!$B$91:$F$92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[Chisliennost_.xlsx]Лист2!$B$95:$F$95</c:f>
              <c:numCache>
                <c:formatCode>General</c:formatCode>
                <c:ptCount val="5"/>
                <c:pt idx="0">
                  <c:v>100</c:v>
                </c:pt>
                <c:pt idx="1">
                  <c:v>31.6</c:v>
                </c:pt>
                <c:pt idx="2">
                  <c:v>68.8</c:v>
                </c:pt>
                <c:pt idx="3">
                  <c:v>65.599999999999994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19-4A5F-BA11-D576DBF8DF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3191370"/>
        <c:axId val="749551622"/>
      </c:barChart>
      <c:catAx>
        <c:axId val="76319137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49551622"/>
        <c:crosses val="autoZero"/>
        <c:auto val="1"/>
        <c:lblAlgn val="ctr"/>
        <c:lblOffset val="100"/>
        <c:noMultiLvlLbl val="0"/>
      </c:catAx>
      <c:valAx>
        <c:axId val="74955162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319137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ru-RU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К-31, К-32, К-33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ru-RU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[Chisliennost_.xlsx]Лист2!$A$99</c:f>
              <c:strCache>
                <c:ptCount val="1"/>
                <c:pt idx="0">
                  <c:v>К-31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[Chisliennost_.xlsx]Лист2!$B$97:$F$98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[Chisliennost_.xlsx]Лист2!$B$99:$F$99</c:f>
              <c:numCache>
                <c:formatCode>General</c:formatCode>
                <c:ptCount val="5"/>
                <c:pt idx="0">
                  <c:v>100</c:v>
                </c:pt>
                <c:pt idx="1">
                  <c:v>44.5</c:v>
                </c:pt>
                <c:pt idx="2">
                  <c:v>78.900000000000006</c:v>
                </c:pt>
                <c:pt idx="3">
                  <c:v>69.2</c:v>
                </c:pt>
                <c:pt idx="4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E-4A10-BD7A-8AA9F103F7F2}"/>
            </c:ext>
          </c:extLst>
        </c:ser>
        <c:ser>
          <c:idx val="1"/>
          <c:order val="1"/>
          <c:tx>
            <c:strRef>
              <c:f>[Chisliennost_.xlsx]Лист2!$A$100</c:f>
              <c:strCache>
                <c:ptCount val="1"/>
                <c:pt idx="0">
                  <c:v>К-32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[Chisliennost_.xlsx]Лист2!$B$97:$F$98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[Chisliennost_.xlsx]Лист2!$B$100:$F$100</c:f>
              <c:numCache>
                <c:formatCode>General</c:formatCode>
                <c:ptCount val="5"/>
                <c:pt idx="0">
                  <c:v>100</c:v>
                </c:pt>
                <c:pt idx="1">
                  <c:v>85.7</c:v>
                </c:pt>
                <c:pt idx="2">
                  <c:v>98</c:v>
                </c:pt>
                <c:pt idx="3">
                  <c:v>77.3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FE-4A10-BD7A-8AA9F103F7F2}"/>
            </c:ext>
          </c:extLst>
        </c:ser>
        <c:ser>
          <c:idx val="2"/>
          <c:order val="2"/>
          <c:tx>
            <c:strRef>
              <c:f>[Chisliennost_.xlsx]Лист2!$A$101</c:f>
              <c:strCache>
                <c:ptCount val="1"/>
                <c:pt idx="0">
                  <c:v>К-33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[Chisliennost_.xlsx]Лист2!$B$97:$F$98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[Chisliennost_.xlsx]Лист2!$B$101:$F$101</c:f>
              <c:numCache>
                <c:formatCode>General</c:formatCode>
                <c:ptCount val="5"/>
                <c:pt idx="0">
                  <c:v>100</c:v>
                </c:pt>
                <c:pt idx="1">
                  <c:v>90</c:v>
                </c:pt>
                <c:pt idx="2">
                  <c:v>96.4</c:v>
                </c:pt>
                <c:pt idx="3">
                  <c:v>76.900000000000006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FE-4A10-BD7A-8AA9F103F7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6277576"/>
        <c:axId val="246363868"/>
      </c:barChart>
      <c:catAx>
        <c:axId val="326277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363868"/>
        <c:crosses val="autoZero"/>
        <c:auto val="1"/>
        <c:lblAlgn val="ctr"/>
        <c:lblOffset val="100"/>
        <c:noMultiLvlLbl val="0"/>
      </c:catAx>
      <c:valAx>
        <c:axId val="2463638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6277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ru-RU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К-41, К-42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ru-RU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[Chisliennost_.xlsx]Лист2!$A$109</c:f>
              <c:strCache>
                <c:ptCount val="1"/>
                <c:pt idx="0">
                  <c:v>К-41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[Chisliennost_.xlsx]Лист2!$B$107:$F$108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[Chisliennost_.xlsx]Лист2!$B$109:$F$109</c:f>
              <c:numCache>
                <c:formatCode>General</c:formatCode>
                <c:ptCount val="5"/>
                <c:pt idx="0">
                  <c:v>100</c:v>
                </c:pt>
                <c:pt idx="1">
                  <c:v>38.5</c:v>
                </c:pt>
                <c:pt idx="2">
                  <c:v>63.2</c:v>
                </c:pt>
                <c:pt idx="3">
                  <c:v>64.7</c:v>
                </c:pt>
                <c:pt idx="4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07-4929-B170-316C49F916D9}"/>
            </c:ext>
          </c:extLst>
        </c:ser>
        <c:ser>
          <c:idx val="1"/>
          <c:order val="1"/>
          <c:tx>
            <c:strRef>
              <c:f>[Chisliennost_.xlsx]Лист2!$A$110</c:f>
              <c:strCache>
                <c:ptCount val="1"/>
                <c:pt idx="0">
                  <c:v>К-42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[Chisliennost_.xlsx]Лист2!$B$107:$F$108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[Chisliennost_.xlsx]Лист2!$B$110:$F$110</c:f>
              <c:numCache>
                <c:formatCode>General</c:formatCode>
                <c:ptCount val="5"/>
                <c:pt idx="0">
                  <c:v>100</c:v>
                </c:pt>
                <c:pt idx="1">
                  <c:v>37.5</c:v>
                </c:pt>
                <c:pt idx="2">
                  <c:v>70.8</c:v>
                </c:pt>
                <c:pt idx="3">
                  <c:v>68.2</c:v>
                </c:pt>
                <c:pt idx="4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07-4929-B170-316C49F916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1057339"/>
        <c:axId val="850727144"/>
      </c:barChart>
      <c:catAx>
        <c:axId val="491057339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50727144"/>
        <c:crosses val="autoZero"/>
        <c:auto val="1"/>
        <c:lblAlgn val="ctr"/>
        <c:lblOffset val="100"/>
        <c:noMultiLvlLbl val="0"/>
      </c:catAx>
      <c:valAx>
        <c:axId val="850727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10573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Анкеты родителей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6A2-4D06-B120-658CBD26C1F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6A2-4D06-B120-658CBD26C1F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6A2-4D06-B120-658CBD26C1F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6A2-4D06-B120-658CBD26C1FA}"/>
              </c:ext>
            </c:extLst>
          </c:dPt>
          <c:dLbls>
            <c:dLbl>
              <c:idx val="0"/>
              <c:layout>
                <c:manualLayout>
                  <c:x val="-8.9125934729856887E-3"/>
                  <c:y val="-1.103494033506034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6A2-4D06-B120-658CBD26C1FA}"/>
                </c:ext>
              </c:extLst>
            </c:dLbl>
            <c:dLbl>
              <c:idx val="1"/>
              <c:layout>
                <c:manualLayout>
                  <c:x val="2.7235576684989826E-2"/>
                  <c:y val="-8.1922938071403231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6A2-4D06-B120-658CBD26C1FA}"/>
                </c:ext>
              </c:extLst>
            </c:dLbl>
            <c:dLbl>
              <c:idx val="2"/>
              <c:layout>
                <c:manualLayout>
                  <c:x val="1.0139949487446145E-2"/>
                  <c:y val="2.260886534164640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6A2-4D06-B120-658CBD26C1FA}"/>
                </c:ext>
              </c:extLst>
            </c:dLbl>
            <c:dLbl>
              <c:idx val="3"/>
              <c:layout>
                <c:manualLayout>
                  <c:x val="4.7834001881840241E-2"/>
                  <c:y val="2.17996077627842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6A2-4D06-B120-658CBD26C1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Лист1!$A$4:$A$7</c:f>
              <c:strCache>
                <c:ptCount val="4"/>
                <c:pt idx="0">
                  <c:v>Полностью удовлетворены</c:v>
                </c:pt>
                <c:pt idx="1">
                  <c:v>Скорее да, чем нет</c:v>
                </c:pt>
                <c:pt idx="2">
                  <c:v>Не могут дать ответ</c:v>
                </c:pt>
                <c:pt idx="3">
                  <c:v>Не удовлетворены</c:v>
                </c:pt>
              </c:strCache>
            </c:strRef>
          </c:cat>
          <c:val>
            <c:numRef>
              <c:f>Лист1!$B$4:$B$7</c:f>
              <c:numCache>
                <c:formatCode>General</c:formatCode>
                <c:ptCount val="4"/>
                <c:pt idx="0">
                  <c:v>54.7</c:v>
                </c:pt>
                <c:pt idx="1">
                  <c:v>34.9</c:v>
                </c:pt>
                <c:pt idx="2">
                  <c:v>6.6</c:v>
                </c:pt>
                <c:pt idx="3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A2-4D06-B120-658CBD26C1F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Анкеты студентов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tint val="94000"/>
                    <a:satMod val="103000"/>
                    <a:lumMod val="102000"/>
                  </a:schemeClr>
                </a:gs>
                <a:gs pos="50000">
                  <a:schemeClr val="accent2">
                    <a:shade val="100000"/>
                    <a:satMod val="110000"/>
                    <a:lumMod val="100000"/>
                  </a:schemeClr>
                </a:gs>
                <a:gs pos="100000">
                  <a:schemeClr val="accent2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Лист1!$A$21:$A$25</c:f>
              <c:strCache>
                <c:ptCount val="5"/>
                <c:pt idx="0">
                  <c:v>Удовлетворемы мт базой техникума</c:v>
                </c:pt>
                <c:pt idx="1">
                  <c:v>Полностью удовлетворены организацией учебно-производственного процесса</c:v>
                </c:pt>
                <c:pt idx="2">
                  <c:v>Полностью удовлетворены организацией воспитательного процесса</c:v>
                </c:pt>
                <c:pt idx="3">
                  <c:v>Полностью удовлетворены психологоческим климатом</c:v>
                </c:pt>
                <c:pt idx="4">
                  <c:v>Полностью удовлетворены системой требований, санкций, поощрений</c:v>
                </c:pt>
              </c:strCache>
            </c:strRef>
          </c:cat>
          <c:val>
            <c:numRef>
              <c:f>Лист1!$B$21:$B$25</c:f>
              <c:numCache>
                <c:formatCode>0.00%</c:formatCode>
                <c:ptCount val="5"/>
                <c:pt idx="0" formatCode="0%">
                  <c:v>0.61</c:v>
                </c:pt>
                <c:pt idx="1">
                  <c:v>0.58099999999999996</c:v>
                </c:pt>
                <c:pt idx="2">
                  <c:v>0.58899999999999997</c:v>
                </c:pt>
                <c:pt idx="3">
                  <c:v>0.59299999999999997</c:v>
                </c:pt>
                <c:pt idx="4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F2-4713-A7D3-AD6BC2B8F9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246094640"/>
        <c:axId val="246095472"/>
      </c:barChart>
      <c:catAx>
        <c:axId val="246094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6095472"/>
        <c:crosses val="autoZero"/>
        <c:auto val="1"/>
        <c:lblAlgn val="ctr"/>
        <c:lblOffset val="100"/>
        <c:noMultiLvlLbl val="0"/>
      </c:catAx>
      <c:valAx>
        <c:axId val="246095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6094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открытостью и доступностью информации в 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Лист1!$C$8:$C$12</c:f>
              <c:strCache>
                <c:ptCount val="5"/>
                <c:pt idx="0">
                  <c:v>Полностью удовлетворены</c:v>
                </c:pt>
                <c:pt idx="1">
                  <c:v>В основном удовлетворен</c:v>
                </c:pt>
                <c:pt idx="2">
                  <c:v>Частично удовлетворен</c:v>
                </c:pt>
                <c:pt idx="3">
                  <c:v>Полностью не удовлетворен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Лист1!$D$8:$D$12</c:f>
              <c:numCache>
                <c:formatCode>General</c:formatCode>
                <c:ptCount val="5"/>
                <c:pt idx="0">
                  <c:v>96</c:v>
                </c:pt>
                <c:pt idx="1">
                  <c:v>2</c:v>
                </c:pt>
                <c:pt idx="2">
                  <c:v>1.25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50-4580-AE37-B51DF097C6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3522095"/>
        <c:axId val="323527919"/>
      </c:barChart>
      <c:catAx>
        <c:axId val="32352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3527919"/>
        <c:crosses val="autoZero"/>
        <c:auto val="1"/>
        <c:lblAlgn val="ctr"/>
        <c:lblOffset val="100"/>
        <c:noMultiLvlLbl val="0"/>
      </c:catAx>
      <c:valAx>
        <c:axId val="323527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35220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u-RU" sz="1400" b="1" i="0" u="none" strike="noStrike" kern="1200" cap="none" spc="2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Успеваемость качественная, 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u-RU" sz="1400" b="1" i="0" u="none" strike="noStrike" kern="1200" cap="none" spc="2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2285362515230006E-2"/>
          <c:y val="0.20921127976248913"/>
          <c:w val="0.93294085878986754"/>
          <c:h val="0.70323123288703204"/>
        </c:manualLayout>
      </c:layout>
      <c:lineChart>
        <c:grouping val="standard"/>
        <c:varyColors val="0"/>
        <c:ser>
          <c:idx val="0"/>
          <c:order val="0"/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5729221347331601E-2"/>
                  <c:y val="-6.48148148148148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B5B-48CB-BFF5-F5BD53E871E0}"/>
                </c:ext>
              </c:extLst>
            </c:dLbl>
            <c:dLbl>
              <c:idx val="1"/>
              <c:layout>
                <c:manualLayout>
                  <c:x val="-3.6277777777777798E-2"/>
                  <c:y val="-8.3333333333333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5B-48CB-BFF5-F5BD53E871E0}"/>
                </c:ext>
              </c:extLst>
            </c:dLbl>
            <c:dLbl>
              <c:idx val="2"/>
              <c:layout>
                <c:manualLayout>
                  <c:x val="-4.5729221347331601E-2"/>
                  <c:y val="-5.5555555555555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B5B-48CB-BFF5-F5BD53E871E0}"/>
                </c:ext>
              </c:extLst>
            </c:dLbl>
            <c:dLbl>
              <c:idx val="3"/>
              <c:layout>
                <c:manualLayout>
                  <c:x val="-4.8506999125109397E-2"/>
                  <c:y val="-6.9444444444444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B5B-48CB-BFF5-F5BD53E871E0}"/>
                </c:ext>
              </c:extLst>
            </c:dLbl>
            <c:dLbl>
              <c:idx val="4"/>
              <c:layout>
                <c:manualLayout>
                  <c:x val="-4.5729221347331601E-2"/>
                  <c:y val="-6.01851851851852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B5B-48CB-BFF5-F5BD53E871E0}"/>
                </c:ext>
              </c:extLst>
            </c:dLbl>
            <c:dLbl>
              <c:idx val="5"/>
              <c:layout>
                <c:manualLayout>
                  <c:x val="-4.5729221347331699E-2"/>
                  <c:y val="-6.48148148148147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B5B-48CB-BFF5-F5BD53E871E0}"/>
                </c:ext>
              </c:extLst>
            </c:dLbl>
            <c:dLbl>
              <c:idx val="6"/>
              <c:layout>
                <c:manualLayout>
                  <c:x val="-3.6277777777777798E-2"/>
                  <c:y val="-6.9444444444444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B5B-48CB-BFF5-F5BD53E871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ru-RU" sz="14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Times New Roman" panose="02020603050405020304" charset="0"/>
                    <a:ea typeface="+mn-ea"/>
                    <a:cs typeface="Times New Roman" panose="0202060305040502030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Лист1!$A$17:$G$17</c:f>
              <c:strCache>
                <c:ptCount val="7"/>
                <c:pt idx="0">
                  <c:v>2016/17</c:v>
                </c:pt>
                <c:pt idx="1">
                  <c:v>2017/18</c:v>
                </c:pt>
                <c:pt idx="2">
                  <c:v>2018/19</c:v>
                </c:pt>
                <c:pt idx="3">
                  <c:v>2019/20</c:v>
                </c:pt>
                <c:pt idx="4">
                  <c:v>2020/21</c:v>
                </c:pt>
                <c:pt idx="5">
                  <c:v>2021/22</c:v>
                </c:pt>
                <c:pt idx="6">
                  <c:v>2022/23</c:v>
                </c:pt>
              </c:strCache>
            </c:strRef>
          </c:cat>
          <c:val>
            <c:numRef>
              <c:f>Лист1!$A$18:$G$18</c:f>
              <c:numCache>
                <c:formatCode>General</c:formatCode>
                <c:ptCount val="7"/>
                <c:pt idx="0">
                  <c:v>41.5</c:v>
                </c:pt>
                <c:pt idx="1">
                  <c:v>43</c:v>
                </c:pt>
                <c:pt idx="2">
                  <c:v>43.7</c:v>
                </c:pt>
                <c:pt idx="3">
                  <c:v>46.7</c:v>
                </c:pt>
                <c:pt idx="4">
                  <c:v>45.7</c:v>
                </c:pt>
                <c:pt idx="5">
                  <c:v>50.4</c:v>
                </c:pt>
                <c:pt idx="6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B5B-48CB-BFF5-F5BD53E871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530695728"/>
        <c:axId val="1530700304"/>
      </c:lineChart>
      <c:catAx>
        <c:axId val="153069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0700304"/>
        <c:crosses val="autoZero"/>
        <c:auto val="1"/>
        <c:lblAlgn val="ctr"/>
        <c:lblOffset val="100"/>
        <c:noMultiLvlLbl val="0"/>
      </c:catAx>
      <c:valAx>
        <c:axId val="1530700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ru-RU"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069572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u="none" strike="noStrike" baseline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Удовлетворенность комфортностью условий, в которых осуществляется образовательная деятельность 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869444444444443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Лист1!$C$31:$C$35</c:f>
              <c:strCache>
                <c:ptCount val="5"/>
                <c:pt idx="0">
                  <c:v>Полностью удовлетворен</c:v>
                </c:pt>
                <c:pt idx="1">
                  <c:v>В основном удовлетворен</c:v>
                </c:pt>
                <c:pt idx="2">
                  <c:v>Частично удовлетворен</c:v>
                </c:pt>
                <c:pt idx="3">
                  <c:v>Полностью не удовлетворен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Лист1!$D$31:$D$35</c:f>
              <c:numCache>
                <c:formatCode>General</c:formatCode>
                <c:ptCount val="5"/>
                <c:pt idx="0">
                  <c:v>78</c:v>
                </c:pt>
                <c:pt idx="1">
                  <c:v>12</c:v>
                </c:pt>
                <c:pt idx="2">
                  <c:v>8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C8-40C9-A7E3-4E5B1CD43D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3418079"/>
        <c:axId val="313418495"/>
      </c:barChart>
      <c:catAx>
        <c:axId val="31341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3418495"/>
        <c:crosses val="autoZero"/>
        <c:auto val="1"/>
        <c:lblAlgn val="ctr"/>
        <c:lblOffset val="100"/>
        <c:noMultiLvlLbl val="0"/>
      </c:catAx>
      <c:valAx>
        <c:axId val="313418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3418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ru-RU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ПД-1, ПД-2, ПД-4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ru-RU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[Chisliennost_.xlsx]Лист2!$A$22</c:f>
              <c:strCache>
                <c:ptCount val="1"/>
                <c:pt idx="0">
                  <c:v>Пд-1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[Chisliennost_.xlsx]Лист2!$B$20:$F$21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[Chisliennost_.xlsx]Лист2!$B$22:$F$22</c:f>
              <c:numCache>
                <c:formatCode>General</c:formatCode>
                <c:ptCount val="5"/>
                <c:pt idx="0">
                  <c:v>100</c:v>
                </c:pt>
                <c:pt idx="1">
                  <c:v>68.2</c:v>
                </c:pt>
                <c:pt idx="2">
                  <c:v>96.7</c:v>
                </c:pt>
                <c:pt idx="3">
                  <c:v>82.1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D8-45EE-A9E6-8CF46E6A3E00}"/>
            </c:ext>
          </c:extLst>
        </c:ser>
        <c:ser>
          <c:idx val="1"/>
          <c:order val="1"/>
          <c:tx>
            <c:strRef>
              <c:f>[Chisliennost_.xlsx]Лист2!$A$23</c:f>
              <c:strCache>
                <c:ptCount val="1"/>
                <c:pt idx="0">
                  <c:v>Пд-2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[Chisliennost_.xlsx]Лист2!$B$20:$F$21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[Chisliennost_.xlsx]Лист2!$B$23:$F$23</c:f>
              <c:numCache>
                <c:formatCode>General</c:formatCode>
                <c:ptCount val="5"/>
                <c:pt idx="0">
                  <c:v>95.5</c:v>
                </c:pt>
                <c:pt idx="1">
                  <c:v>68.2</c:v>
                </c:pt>
                <c:pt idx="2">
                  <c:v>88</c:v>
                </c:pt>
                <c:pt idx="3">
                  <c:v>77.599999999999994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D8-45EE-A9E6-8CF46E6A3E00}"/>
            </c:ext>
          </c:extLst>
        </c:ser>
        <c:ser>
          <c:idx val="2"/>
          <c:order val="2"/>
          <c:tx>
            <c:strRef>
              <c:f>[Chisliennost_.xlsx]Лист2!$A$24</c:f>
              <c:strCache>
                <c:ptCount val="1"/>
                <c:pt idx="0">
                  <c:v>Пд-4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[Chisliennost_.xlsx]Лист2!$B$20:$F$21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[Chisliennost_.xlsx]Лист2!$B$24:$F$24</c:f>
              <c:numCache>
                <c:formatCode>General</c:formatCode>
                <c:ptCount val="5"/>
                <c:pt idx="0">
                  <c:v>88.5</c:v>
                </c:pt>
                <c:pt idx="1">
                  <c:v>0</c:v>
                </c:pt>
                <c:pt idx="2">
                  <c:v>57</c:v>
                </c:pt>
                <c:pt idx="3">
                  <c:v>57.8</c:v>
                </c:pt>
                <c:pt idx="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D8-45EE-A9E6-8CF46E6A3E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1276215"/>
        <c:axId val="23717956"/>
      </c:barChart>
      <c:catAx>
        <c:axId val="751276215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17956"/>
        <c:crosses val="autoZero"/>
        <c:auto val="1"/>
        <c:lblAlgn val="ctr"/>
        <c:lblOffset val="100"/>
        <c:noMultiLvlLbl val="0"/>
      </c:catAx>
      <c:valAx>
        <c:axId val="237179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512762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ru-RU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ПД-21, ПД-22,ПД-24, ПД-3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ru-RU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[Chisliennost_.xlsx]Лист2!$A$28</c:f>
              <c:strCache>
                <c:ptCount val="1"/>
                <c:pt idx="0">
                  <c:v>Пд-21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[Chisliennost_.xlsx]Лист2!$B$26:$F$27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[Chisliennost_.xlsx]Лист2!$B$28:$F$28</c:f>
              <c:numCache>
                <c:formatCode>General</c:formatCode>
                <c:ptCount val="5"/>
                <c:pt idx="0">
                  <c:v>100</c:v>
                </c:pt>
                <c:pt idx="1">
                  <c:v>60.9</c:v>
                </c:pt>
                <c:pt idx="2">
                  <c:v>90.7</c:v>
                </c:pt>
                <c:pt idx="3">
                  <c:v>79.599999999999994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AE-46F9-8A51-66C18BF50AD1}"/>
            </c:ext>
          </c:extLst>
        </c:ser>
        <c:ser>
          <c:idx val="1"/>
          <c:order val="1"/>
          <c:tx>
            <c:strRef>
              <c:f>[Chisliennost_.xlsx]Лист2!$A$29</c:f>
              <c:strCache>
                <c:ptCount val="1"/>
                <c:pt idx="0">
                  <c:v>Пд-22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[Chisliennost_.xlsx]Лист2!$B$26:$F$27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[Chisliennost_.xlsx]Лист2!$B$29:$F$29</c:f>
              <c:numCache>
                <c:formatCode>General</c:formatCode>
                <c:ptCount val="5"/>
                <c:pt idx="0">
                  <c:v>100</c:v>
                </c:pt>
                <c:pt idx="1">
                  <c:v>95.8</c:v>
                </c:pt>
                <c:pt idx="2">
                  <c:v>98.1</c:v>
                </c:pt>
                <c:pt idx="3">
                  <c:v>88.2</c:v>
                </c:pt>
                <c:pt idx="4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AE-46F9-8A51-66C18BF50AD1}"/>
            </c:ext>
          </c:extLst>
        </c:ser>
        <c:ser>
          <c:idx val="2"/>
          <c:order val="2"/>
          <c:tx>
            <c:strRef>
              <c:f>[Chisliennost_.xlsx]Лист2!$A$30</c:f>
              <c:strCache>
                <c:ptCount val="1"/>
                <c:pt idx="0">
                  <c:v>Пд-24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[Chisliennost_.xlsx]Лист2!$B$26:$F$27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[Chisliennost_.xlsx]Лист2!$B$30:$F$30</c:f>
              <c:numCache>
                <c:formatCode>General</c:formatCode>
                <c:ptCount val="5"/>
                <c:pt idx="0">
                  <c:v>91.3</c:v>
                </c:pt>
                <c:pt idx="1">
                  <c:v>23</c:v>
                </c:pt>
                <c:pt idx="2">
                  <c:v>73.8</c:v>
                </c:pt>
                <c:pt idx="3">
                  <c:v>66.099999999999994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AE-46F9-8A51-66C18BF50AD1}"/>
            </c:ext>
          </c:extLst>
        </c:ser>
        <c:ser>
          <c:idx val="3"/>
          <c:order val="3"/>
          <c:tx>
            <c:strRef>
              <c:f>[Chisliennost_.xlsx]Лист2!$A$31</c:f>
              <c:strCache>
                <c:ptCount val="1"/>
                <c:pt idx="0">
                  <c:v>Пд-3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[Chisliennost_.xlsx]Лист2!$B$26:$F$27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[Chisliennost_.xlsx]Лист2!$B$31:$F$31</c:f>
              <c:numCache>
                <c:formatCode>General</c:formatCode>
                <c:ptCount val="5"/>
                <c:pt idx="0">
                  <c:v>91.4</c:v>
                </c:pt>
                <c:pt idx="1">
                  <c:v>78.3</c:v>
                </c:pt>
                <c:pt idx="2">
                  <c:v>78.2</c:v>
                </c:pt>
                <c:pt idx="3">
                  <c:v>72.400000000000006</c:v>
                </c:pt>
                <c:pt idx="4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AE-46F9-8A51-66C18BF50A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7940085"/>
        <c:axId val="184485636"/>
      </c:barChart>
      <c:catAx>
        <c:axId val="517940085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485636"/>
        <c:crosses val="autoZero"/>
        <c:auto val="1"/>
        <c:lblAlgn val="ctr"/>
        <c:lblOffset val="100"/>
        <c:noMultiLvlLbl val="0"/>
      </c:catAx>
      <c:valAx>
        <c:axId val="1844856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794008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ru-RU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ПД-31, ПД-32, ПД-23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ru-RU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[Chisliennost_.xlsx]Лист2!$A$35</c:f>
              <c:strCache>
                <c:ptCount val="1"/>
                <c:pt idx="0">
                  <c:v>Пд-31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[Chisliennost_.xlsx]Лист2!$B$33:$F$34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[Chisliennost_.xlsx]Лист2!$B$35:$F$35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88.8</c:v>
                </c:pt>
                <c:pt idx="4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8-4843-B62E-C326439DE486}"/>
            </c:ext>
          </c:extLst>
        </c:ser>
        <c:ser>
          <c:idx val="1"/>
          <c:order val="1"/>
          <c:tx>
            <c:strRef>
              <c:f>[Chisliennost_.xlsx]Лист2!$A$36</c:f>
              <c:strCache>
                <c:ptCount val="1"/>
                <c:pt idx="0">
                  <c:v>Пд-32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[Chisliennost_.xlsx]Лист2!$B$33:$F$34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[Chisliennost_.xlsx]Лист2!$B$36:$F$36</c:f>
              <c:numCache>
                <c:formatCode>General</c:formatCode>
                <c:ptCount val="5"/>
                <c:pt idx="0">
                  <c:v>100</c:v>
                </c:pt>
                <c:pt idx="1">
                  <c:v>39</c:v>
                </c:pt>
                <c:pt idx="2">
                  <c:v>67.3</c:v>
                </c:pt>
                <c:pt idx="3">
                  <c:v>60.4</c:v>
                </c:pt>
                <c:pt idx="4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8-4843-B62E-C326439DE486}"/>
            </c:ext>
          </c:extLst>
        </c:ser>
        <c:ser>
          <c:idx val="2"/>
          <c:order val="2"/>
          <c:tx>
            <c:strRef>
              <c:f>[Chisliennost_.xlsx]Лист2!$A$37</c:f>
              <c:strCache>
                <c:ptCount val="1"/>
                <c:pt idx="0">
                  <c:v>Пд-23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[Chisliennost_.xlsx]Лист2!$B$33:$F$34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[Chisliennost_.xlsx]Лист2!$B$37:$F$37</c:f>
              <c:numCache>
                <c:formatCode>General</c:formatCode>
                <c:ptCount val="5"/>
                <c:pt idx="0">
                  <c:v>95.3</c:v>
                </c:pt>
                <c:pt idx="1">
                  <c:v>52.4</c:v>
                </c:pt>
                <c:pt idx="2">
                  <c:v>82</c:v>
                </c:pt>
                <c:pt idx="3">
                  <c:v>77.900000000000006</c:v>
                </c:pt>
                <c:pt idx="4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E8-4843-B62E-C326439DE4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0943073"/>
        <c:axId val="120959553"/>
      </c:barChart>
      <c:catAx>
        <c:axId val="400943073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959553"/>
        <c:crosses val="autoZero"/>
        <c:auto val="1"/>
        <c:lblAlgn val="ctr"/>
        <c:lblOffset val="100"/>
        <c:noMultiLvlLbl val="0"/>
      </c:catAx>
      <c:valAx>
        <c:axId val="12095955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094307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ru-RU"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/>
              <a:t>ПД-41, ПД-42, ПД-33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 defTabSz="914400">
            <a:defRPr lang="ru-RU"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[Chisliennost_.xlsx]Лист2!$A$3</c:f>
              <c:strCache>
                <c:ptCount val="1"/>
                <c:pt idx="0">
                  <c:v>Пд-41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[Chisliennost_.xlsx]Лист2!$B$1:$F$2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[Chisliennost_.xlsx]Лист2!$B$3:$F$3</c:f>
              <c:numCache>
                <c:formatCode>General</c:formatCode>
                <c:ptCount val="5"/>
                <c:pt idx="0">
                  <c:v>100</c:v>
                </c:pt>
                <c:pt idx="1">
                  <c:v>87.5</c:v>
                </c:pt>
                <c:pt idx="2">
                  <c:v>97.5</c:v>
                </c:pt>
                <c:pt idx="3">
                  <c:v>89.4</c:v>
                </c:pt>
                <c:pt idx="4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9-4AFB-8369-4B7AC5371DE3}"/>
            </c:ext>
          </c:extLst>
        </c:ser>
        <c:ser>
          <c:idx val="1"/>
          <c:order val="1"/>
          <c:tx>
            <c:strRef>
              <c:f>[Chisliennost_.xlsx]Лист2!$A$4</c:f>
              <c:strCache>
                <c:ptCount val="1"/>
                <c:pt idx="0">
                  <c:v>Пд-42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[Chisliennost_.xlsx]Лист2!$B$1:$F$2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[Chisliennost_.xlsx]Лист2!$B$4:$F$4</c:f>
              <c:numCache>
                <c:formatCode>General</c:formatCode>
                <c:ptCount val="5"/>
                <c:pt idx="0">
                  <c:v>100</c:v>
                </c:pt>
                <c:pt idx="1">
                  <c:v>54.2</c:v>
                </c:pt>
                <c:pt idx="2">
                  <c:v>83.3</c:v>
                </c:pt>
                <c:pt idx="3">
                  <c:v>79.099999999999994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39-4AFB-8369-4B7AC5371DE3}"/>
            </c:ext>
          </c:extLst>
        </c:ser>
        <c:ser>
          <c:idx val="2"/>
          <c:order val="2"/>
          <c:tx>
            <c:strRef>
              <c:f>[Chisliennost_.xlsx]Лист2!$A$5</c:f>
              <c:strCache>
                <c:ptCount val="1"/>
                <c:pt idx="0">
                  <c:v>Пд-33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[Chisliennost_.xlsx]Лист2!$B$1:$F$2</c:f>
              <c:multiLvlStrCache>
                <c:ptCount val="5"/>
                <c:lvl/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 балл</c:v>
                  </c:pt>
                </c:lvl>
              </c:multiLvlStrCache>
            </c:multiLvlStrRef>
          </c:cat>
          <c:val>
            <c:numRef>
              <c:f>[Chisliennost_.xlsx]Лист2!$B$5:$F$5</c:f>
              <c:numCache>
                <c:formatCode>General</c:formatCode>
                <c:ptCount val="5"/>
                <c:pt idx="0">
                  <c:v>100</c:v>
                </c:pt>
                <c:pt idx="1">
                  <c:v>75</c:v>
                </c:pt>
                <c:pt idx="2">
                  <c:v>91.7</c:v>
                </c:pt>
                <c:pt idx="3">
                  <c:v>85.4</c:v>
                </c:pt>
                <c:pt idx="4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39-4AFB-8369-4B7AC5371D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4377545"/>
        <c:axId val="946483164"/>
      </c:barChart>
      <c:catAx>
        <c:axId val="914377545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0" vertOverflow="ellipsis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6483164"/>
        <c:crosses val="autoZero"/>
        <c:auto val="1"/>
        <c:lblAlgn val="ctr"/>
        <c:lblOffset val="100"/>
        <c:noMultiLvlLbl val="0"/>
      </c:catAx>
      <c:valAx>
        <c:axId val="9464831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1437754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[Chisliennost_.xlsx]Лист2!$A$43</c:f>
              <c:strCache>
                <c:ptCount val="1"/>
                <c:pt idx="0">
                  <c:v>М-31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[Chisliennost_.xlsx]Лист2!$B$41:$F$42</c:f>
              <c:multiLvlStrCache>
                <c:ptCount val="5"/>
                <c:lvl>
                  <c:pt idx="4">
                    <c:v>балл</c:v>
                  </c:pt>
                </c:lvl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</c:v>
                  </c:pt>
                </c:lvl>
              </c:multiLvlStrCache>
            </c:multiLvlStrRef>
          </c:cat>
          <c:val>
            <c:numRef>
              <c:f>[Chisliennost_.xlsx]Лист2!$B$43:$F$43</c:f>
              <c:numCache>
                <c:formatCode>General</c:formatCode>
                <c:ptCount val="5"/>
                <c:pt idx="0">
                  <c:v>100</c:v>
                </c:pt>
                <c:pt idx="1">
                  <c:v>74</c:v>
                </c:pt>
                <c:pt idx="2">
                  <c:v>90.6</c:v>
                </c:pt>
                <c:pt idx="3">
                  <c:v>84.1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F8-4721-9483-28E29E83F0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445796703"/>
        <c:axId val="198482929"/>
      </c:barChart>
      <c:catAx>
        <c:axId val="4457967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8482929"/>
        <c:crosses val="autoZero"/>
        <c:auto val="1"/>
        <c:lblAlgn val="ctr"/>
        <c:lblOffset val="100"/>
        <c:noMultiLvlLbl val="0"/>
      </c:catAx>
      <c:valAx>
        <c:axId val="19848292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5796703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ru-RU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[Chisliennost_.xlsx]Лист2!$A$51</c:f>
              <c:strCache>
                <c:ptCount val="1"/>
                <c:pt idx="0">
                  <c:v>Т-1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[Chisliennost_.xlsx]Лист2!$B$49:$F$50</c:f>
              <c:multiLvlStrCache>
                <c:ptCount val="5"/>
                <c:lvl>
                  <c:pt idx="4">
                    <c:v>балл</c:v>
                  </c:pt>
                </c:lvl>
                <c:lvl>
                  <c:pt idx="0">
                    <c:v>Абсолютная успеваемость</c:v>
                  </c:pt>
                  <c:pt idx="1">
                    <c:v>Качественная успеваемость</c:v>
                  </c:pt>
                  <c:pt idx="2">
                    <c:v>Качество знаний</c:v>
                  </c:pt>
                  <c:pt idx="3">
                    <c:v>СОУ</c:v>
                  </c:pt>
                  <c:pt idx="4">
                    <c:v>Средний</c:v>
                  </c:pt>
                </c:lvl>
              </c:multiLvlStrCache>
            </c:multiLvlStrRef>
          </c:cat>
          <c:val>
            <c:numRef>
              <c:f>[Chisliennost_.xlsx]Лист2!$B$51:$F$51</c:f>
              <c:numCache>
                <c:formatCode>General</c:formatCode>
                <c:ptCount val="5"/>
                <c:pt idx="0">
                  <c:v>100</c:v>
                </c:pt>
                <c:pt idx="1">
                  <c:v>0</c:v>
                </c:pt>
                <c:pt idx="2">
                  <c:v>71.3</c:v>
                </c:pt>
                <c:pt idx="3">
                  <c:v>67.3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60-4168-A6A1-D5E16CF180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5690564"/>
        <c:axId val="674183545"/>
      </c:barChart>
      <c:catAx>
        <c:axId val="9656905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74183545"/>
        <c:crosses val="autoZero"/>
        <c:auto val="1"/>
        <c:lblAlgn val="ctr"/>
        <c:lblOffset val="100"/>
        <c:noMultiLvlLbl val="0"/>
      </c:catAx>
      <c:valAx>
        <c:axId val="67418354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56905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ru-RU"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Тв-1, Тв-2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0542491338087534"/>
          <c:y val="0.149305555555556"/>
          <c:w val="0.83706989070950311"/>
          <c:h val="0.65449074074074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[Chisliennost_.xlsx]Лист2!$A$58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[Chisliennost_.xlsx]Лист2!$B$57:$F$57</c:f>
              <c:strCache>
                <c:ptCount val="5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</c:strCache>
            </c:strRef>
          </c:cat>
          <c:val>
            <c:numRef>
              <c:f>[Chisliennost_.xlsx]Лист2!$B$58:$F$58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0-B5E6-4B7B-9974-32274810F373}"/>
            </c:ext>
          </c:extLst>
        </c:ser>
        <c:ser>
          <c:idx val="1"/>
          <c:order val="1"/>
          <c:tx>
            <c:strRef>
              <c:f>[Chisliennost_.xlsx]Лист2!$A$59</c:f>
              <c:strCache>
                <c:ptCount val="1"/>
                <c:pt idx="0">
                  <c:v>Тв-1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3000"/>
                    <a:lumMod val="102000"/>
                  </a:schemeClr>
                </a:gs>
                <a:gs pos="50000">
                  <a:schemeClr val="accent2">
                    <a:shade val="100000"/>
                    <a:satMod val="110000"/>
                    <a:lumMod val="100000"/>
                  </a:schemeClr>
                </a:gs>
                <a:gs pos="100000">
                  <a:schemeClr val="accent2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[Chisliennost_.xlsx]Лист2!$B$57:$F$57</c:f>
              <c:strCache>
                <c:ptCount val="5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</c:strCache>
            </c:strRef>
          </c:cat>
          <c:val>
            <c:numRef>
              <c:f>[Chisliennost_.xlsx]Лист2!$B$59:$F$59</c:f>
              <c:numCache>
                <c:formatCode>General</c:formatCode>
                <c:ptCount val="5"/>
                <c:pt idx="0">
                  <c:v>100</c:v>
                </c:pt>
                <c:pt idx="1">
                  <c:v>54.2</c:v>
                </c:pt>
                <c:pt idx="2">
                  <c:v>93.5</c:v>
                </c:pt>
                <c:pt idx="3">
                  <c:v>79.599999999999994</c:v>
                </c:pt>
                <c:pt idx="4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E6-4B7B-9974-32274810F373}"/>
            </c:ext>
          </c:extLst>
        </c:ser>
        <c:ser>
          <c:idx val="2"/>
          <c:order val="2"/>
          <c:tx>
            <c:strRef>
              <c:f>[Chisliennost_.xlsx]Лист2!$A$60</c:f>
              <c:strCache>
                <c:ptCount val="1"/>
                <c:pt idx="0">
                  <c:v>Тв-2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4000"/>
                    <a:satMod val="103000"/>
                    <a:lumMod val="102000"/>
                  </a:schemeClr>
                </a:gs>
                <a:gs pos="50000">
                  <a:schemeClr val="accent3">
                    <a:shade val="100000"/>
                    <a:satMod val="110000"/>
                    <a:lumMod val="100000"/>
                  </a:schemeClr>
                </a:gs>
                <a:gs pos="100000">
                  <a:schemeClr val="accent3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[Chisliennost_.xlsx]Лист2!$B$57:$F$57</c:f>
              <c:strCache>
                <c:ptCount val="5"/>
                <c:pt idx="0">
                  <c:v>Абсолютная успеваемость</c:v>
                </c:pt>
                <c:pt idx="1">
                  <c:v>Качественная успеваемость</c:v>
                </c:pt>
                <c:pt idx="2">
                  <c:v>Качество знаний</c:v>
                </c:pt>
                <c:pt idx="3">
                  <c:v>СОУ</c:v>
                </c:pt>
                <c:pt idx="4">
                  <c:v>Средний балл</c:v>
                </c:pt>
              </c:strCache>
            </c:strRef>
          </c:cat>
          <c:val>
            <c:numRef>
              <c:f>[Chisliennost_.xlsx]Лист2!$B$60:$F$60</c:f>
              <c:numCache>
                <c:formatCode>General</c:formatCode>
                <c:ptCount val="5"/>
                <c:pt idx="0">
                  <c:v>100</c:v>
                </c:pt>
                <c:pt idx="1">
                  <c:v>31.3</c:v>
                </c:pt>
                <c:pt idx="2">
                  <c:v>83.9</c:v>
                </c:pt>
                <c:pt idx="3">
                  <c:v>71.400000000000006</c:v>
                </c:pt>
                <c:pt idx="4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5E6-4B7B-9974-32274810F3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0829608"/>
        <c:axId val="979433196"/>
      </c:barChart>
      <c:catAx>
        <c:axId val="130829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9433196"/>
        <c:crosses val="autoZero"/>
        <c:auto val="1"/>
        <c:lblAlgn val="ctr"/>
        <c:lblOffset val="100"/>
        <c:noMultiLvlLbl val="0"/>
      </c:catAx>
      <c:valAx>
        <c:axId val="9794331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0829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E63C81-E03D-4AD7-A8CA-F8D54BCC809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92CE8D1-28BF-4F66-A8F4-44ECED167461}">
      <dgm:prSet phldrT="[Текст]"/>
      <dgm:spPr/>
      <dgm:t>
        <a:bodyPr/>
        <a:lstStyle/>
        <a:p>
          <a:r>
            <a:rPr lang="ru-RU" dirty="0" smtClean="0"/>
            <a:t>«Эффективный учебный план»</a:t>
          </a:r>
          <a:endParaRPr lang="ru-RU" dirty="0"/>
        </a:p>
      </dgm:t>
    </dgm:pt>
    <dgm:pt modelId="{EBFEFB3D-5E0C-497F-B717-1B552EB606FB}" type="parTrans" cxnId="{2AE3BDCA-05BC-4B0A-9B3B-F67D1E1051A1}">
      <dgm:prSet/>
      <dgm:spPr/>
      <dgm:t>
        <a:bodyPr/>
        <a:lstStyle/>
        <a:p>
          <a:endParaRPr lang="ru-RU"/>
        </a:p>
      </dgm:t>
    </dgm:pt>
    <dgm:pt modelId="{79AC5B69-9D1D-4E47-87DE-3DEF0D1E323B}" type="sibTrans" cxnId="{2AE3BDCA-05BC-4B0A-9B3B-F67D1E1051A1}">
      <dgm:prSet/>
      <dgm:spPr/>
      <dgm:t>
        <a:bodyPr/>
        <a:lstStyle/>
        <a:p>
          <a:endParaRPr lang="ru-RU"/>
        </a:p>
      </dgm:t>
    </dgm:pt>
    <dgm:pt modelId="{8AF46D4A-4DCC-4789-90E9-43B479407B4D}">
      <dgm:prSet phldrT="[Текст]"/>
      <dgm:spPr/>
      <dgm:t>
        <a:bodyPr/>
        <a:lstStyle/>
        <a:p>
          <a:r>
            <a:rPr lang="ru-RU" dirty="0" smtClean="0"/>
            <a:t>«Персонализация учебной деятельности» </a:t>
          </a:r>
          <a:endParaRPr lang="ru-RU" dirty="0"/>
        </a:p>
      </dgm:t>
    </dgm:pt>
    <dgm:pt modelId="{457FD7E5-D303-4828-9436-C0E73975D877}" type="parTrans" cxnId="{F16C88C8-39B5-4E01-AD0A-9C96BCEEA4BF}">
      <dgm:prSet/>
      <dgm:spPr/>
      <dgm:t>
        <a:bodyPr/>
        <a:lstStyle/>
        <a:p>
          <a:endParaRPr lang="ru-RU"/>
        </a:p>
      </dgm:t>
    </dgm:pt>
    <dgm:pt modelId="{0265A83C-3FAC-4008-8428-2C781F0FCC2C}" type="sibTrans" cxnId="{F16C88C8-39B5-4E01-AD0A-9C96BCEEA4BF}">
      <dgm:prSet/>
      <dgm:spPr/>
      <dgm:t>
        <a:bodyPr/>
        <a:lstStyle/>
        <a:p>
          <a:endParaRPr lang="ru-RU"/>
        </a:p>
      </dgm:t>
    </dgm:pt>
    <dgm:pt modelId="{D35506C2-51A1-4F11-B396-0E97DAE16930}">
      <dgm:prSet phldrT="[Текст]"/>
      <dgm:spPr/>
      <dgm:t>
        <a:bodyPr/>
        <a:lstStyle/>
        <a:p>
          <a:r>
            <a:rPr lang="ru-RU" dirty="0" smtClean="0"/>
            <a:t>«Информационно-образовательная платформа «</a:t>
          </a:r>
          <a:r>
            <a:rPr lang="en-US" dirty="0" err="1" smtClean="0"/>
            <a:t>Moodl</a:t>
          </a:r>
          <a:r>
            <a:rPr lang="ru-RU" dirty="0" smtClean="0"/>
            <a:t>»</a:t>
          </a:r>
          <a:endParaRPr lang="ru-RU" dirty="0"/>
        </a:p>
      </dgm:t>
    </dgm:pt>
    <dgm:pt modelId="{C4CB9BB6-A070-4943-91E6-5895C57D5878}" type="parTrans" cxnId="{5AC8328C-22E9-448B-88AA-DD831A4585E7}">
      <dgm:prSet/>
      <dgm:spPr/>
      <dgm:t>
        <a:bodyPr/>
        <a:lstStyle/>
        <a:p>
          <a:endParaRPr lang="ru-RU"/>
        </a:p>
      </dgm:t>
    </dgm:pt>
    <dgm:pt modelId="{7668D7CA-E6BD-4E65-BD80-67959F65566D}" type="sibTrans" cxnId="{5AC8328C-22E9-448B-88AA-DD831A4585E7}">
      <dgm:prSet/>
      <dgm:spPr/>
      <dgm:t>
        <a:bodyPr/>
        <a:lstStyle/>
        <a:p>
          <a:endParaRPr lang="ru-RU"/>
        </a:p>
      </dgm:t>
    </dgm:pt>
    <dgm:pt modelId="{A3469F44-1AD6-42CD-A69D-4FCB46C93A19}">
      <dgm:prSet phldrT="[Текст]"/>
      <dgm:spPr/>
      <dgm:t>
        <a:bodyPr/>
        <a:lstStyle/>
        <a:p>
          <a:r>
            <a:rPr lang="ru-RU" dirty="0" smtClean="0"/>
            <a:t>«Смешанное обучение»</a:t>
          </a:r>
          <a:endParaRPr lang="ru-RU" dirty="0"/>
        </a:p>
      </dgm:t>
    </dgm:pt>
    <dgm:pt modelId="{05C0A437-8E12-4171-B148-96CC73E9B87A}" type="parTrans" cxnId="{F5009343-43F5-49CC-9C7C-780233AB43B3}">
      <dgm:prSet/>
      <dgm:spPr/>
      <dgm:t>
        <a:bodyPr/>
        <a:lstStyle/>
        <a:p>
          <a:endParaRPr lang="ru-RU"/>
        </a:p>
      </dgm:t>
    </dgm:pt>
    <dgm:pt modelId="{EF1F45D4-89DE-4CB7-8815-EC0DA639EA3E}" type="sibTrans" cxnId="{F5009343-43F5-49CC-9C7C-780233AB43B3}">
      <dgm:prSet/>
      <dgm:spPr/>
      <dgm:t>
        <a:bodyPr/>
        <a:lstStyle/>
        <a:p>
          <a:endParaRPr lang="ru-RU"/>
        </a:p>
      </dgm:t>
    </dgm:pt>
    <dgm:pt modelId="{2D14BD35-E74F-4E29-8901-2799E7264296}">
      <dgm:prSet phldrT="[Текст]"/>
      <dgm:spPr/>
      <dgm:t>
        <a:bodyPr/>
        <a:lstStyle/>
        <a:p>
          <a:r>
            <a:rPr lang="ru-RU" dirty="0" smtClean="0"/>
            <a:t>«Перевернутое обучение» </a:t>
          </a:r>
          <a:endParaRPr lang="ru-RU" dirty="0"/>
        </a:p>
      </dgm:t>
    </dgm:pt>
    <dgm:pt modelId="{270BE611-40CF-4D44-97E8-1CF4075B038E}" type="parTrans" cxnId="{CFD8F93D-F802-4AD0-B9F8-EFC759CDDC50}">
      <dgm:prSet/>
      <dgm:spPr/>
      <dgm:t>
        <a:bodyPr/>
        <a:lstStyle/>
        <a:p>
          <a:endParaRPr lang="ru-RU"/>
        </a:p>
      </dgm:t>
    </dgm:pt>
    <dgm:pt modelId="{3E860E91-C0D7-4DEE-8D4E-14356B8340FF}" type="sibTrans" cxnId="{CFD8F93D-F802-4AD0-B9F8-EFC759CDDC50}">
      <dgm:prSet/>
      <dgm:spPr/>
      <dgm:t>
        <a:bodyPr/>
        <a:lstStyle/>
        <a:p>
          <a:endParaRPr lang="ru-RU"/>
        </a:p>
      </dgm:t>
    </dgm:pt>
    <dgm:pt modelId="{30E89C86-8A03-4A89-8F23-69CECA9C05EF}">
      <dgm:prSet phldrT="[Текст]"/>
      <dgm:spPr/>
      <dgm:t>
        <a:bodyPr/>
        <a:lstStyle/>
        <a:p>
          <a:r>
            <a:rPr lang="ru-RU" dirty="0" smtClean="0"/>
            <a:t>«Управление качеством образовательных результатов» </a:t>
          </a:r>
          <a:endParaRPr lang="ru-RU" dirty="0"/>
        </a:p>
      </dgm:t>
    </dgm:pt>
    <dgm:pt modelId="{CC98864C-40D9-4D31-BC61-7EABCBF4B4E4}" type="parTrans" cxnId="{F5D3FB57-251C-4BED-98EE-D2DF17552665}">
      <dgm:prSet/>
      <dgm:spPr/>
      <dgm:t>
        <a:bodyPr/>
        <a:lstStyle/>
        <a:p>
          <a:endParaRPr lang="ru-RU"/>
        </a:p>
      </dgm:t>
    </dgm:pt>
    <dgm:pt modelId="{9B357C70-BEDC-4EC8-A915-9BCEC6A89EE8}" type="sibTrans" cxnId="{F5D3FB57-251C-4BED-98EE-D2DF17552665}">
      <dgm:prSet/>
      <dgm:spPr/>
      <dgm:t>
        <a:bodyPr/>
        <a:lstStyle/>
        <a:p>
          <a:endParaRPr lang="ru-RU"/>
        </a:p>
      </dgm:t>
    </dgm:pt>
    <dgm:pt modelId="{4AB119A6-E3D1-4E19-9611-9A79A3E11ED5}">
      <dgm:prSet phldrT="[Текст]"/>
      <dgm:spPr/>
      <dgm:t>
        <a:bodyPr/>
        <a:lstStyle/>
        <a:p>
          <a:r>
            <a:rPr lang="ru-RU" dirty="0" smtClean="0"/>
            <a:t>«Ключ к успеху»</a:t>
          </a:r>
          <a:endParaRPr lang="ru-RU" dirty="0"/>
        </a:p>
      </dgm:t>
    </dgm:pt>
    <dgm:pt modelId="{4840680F-47C9-4F7F-AB53-AD0672C3EB9E}" type="parTrans" cxnId="{15C7FD3E-ED5F-4D8C-A4CF-13338274FC8B}">
      <dgm:prSet/>
      <dgm:spPr/>
      <dgm:t>
        <a:bodyPr/>
        <a:lstStyle/>
        <a:p>
          <a:endParaRPr lang="ru-RU"/>
        </a:p>
      </dgm:t>
    </dgm:pt>
    <dgm:pt modelId="{140297B1-4A2F-47F9-9C01-B28EB4C8149A}" type="sibTrans" cxnId="{15C7FD3E-ED5F-4D8C-A4CF-13338274FC8B}">
      <dgm:prSet/>
      <dgm:spPr/>
      <dgm:t>
        <a:bodyPr/>
        <a:lstStyle/>
        <a:p>
          <a:endParaRPr lang="ru-RU"/>
        </a:p>
      </dgm:t>
    </dgm:pt>
    <dgm:pt modelId="{A1F82DB2-46BE-4552-BE14-FFCE293E062E}" type="pres">
      <dgm:prSet presAssocID="{F3E63C81-E03D-4AD7-A8CA-F8D54BCC809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B3DEEC1-E5C6-4B27-94F0-2C76C88139D1}" type="pres">
      <dgm:prSet presAssocID="{292CE8D1-28BF-4F66-A8F4-44ECED16746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AC81E-A995-45EF-BA3F-FAD1BE1BA6D0}" type="pres">
      <dgm:prSet presAssocID="{79AC5B69-9D1D-4E47-87DE-3DEF0D1E323B}" presName="sibTrans" presStyleCnt="0"/>
      <dgm:spPr/>
    </dgm:pt>
    <dgm:pt modelId="{83D757E5-8CE2-4A15-85C2-AC9CE974EF39}" type="pres">
      <dgm:prSet presAssocID="{8AF46D4A-4DCC-4789-90E9-43B479407B4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B9145-636C-4797-835B-B67EBC1F9138}" type="pres">
      <dgm:prSet presAssocID="{0265A83C-3FAC-4008-8428-2C781F0FCC2C}" presName="sibTrans" presStyleCnt="0"/>
      <dgm:spPr/>
    </dgm:pt>
    <dgm:pt modelId="{0AAAC5E0-D92F-4EB9-ADCB-E2F52430289E}" type="pres">
      <dgm:prSet presAssocID="{D35506C2-51A1-4F11-B396-0E97DAE1693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8D8C3A-D1FF-40E3-ADA1-77ABDC1CC713}" type="pres">
      <dgm:prSet presAssocID="{7668D7CA-E6BD-4E65-BD80-67959F65566D}" presName="sibTrans" presStyleCnt="0"/>
      <dgm:spPr/>
    </dgm:pt>
    <dgm:pt modelId="{382DE10A-2B4A-4E3D-B5D1-415233D4A5F1}" type="pres">
      <dgm:prSet presAssocID="{A3469F44-1AD6-42CD-A69D-4FCB46C93A1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3EAD7A-744E-4AD3-B974-00623990B818}" type="pres">
      <dgm:prSet presAssocID="{EF1F45D4-89DE-4CB7-8815-EC0DA639EA3E}" presName="sibTrans" presStyleCnt="0"/>
      <dgm:spPr/>
    </dgm:pt>
    <dgm:pt modelId="{7E02D8CB-311D-4F86-825D-15B0A60D4559}" type="pres">
      <dgm:prSet presAssocID="{2D14BD35-E74F-4E29-8901-2799E726429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33699-84DC-49C5-A699-8176486B3C6D}" type="pres">
      <dgm:prSet presAssocID="{3E860E91-C0D7-4DEE-8D4E-14356B8340FF}" presName="sibTrans" presStyleCnt="0"/>
      <dgm:spPr/>
    </dgm:pt>
    <dgm:pt modelId="{8095FB12-51FB-4C74-ADFD-95FA3482E4E0}" type="pres">
      <dgm:prSet presAssocID="{30E89C86-8A03-4A89-8F23-69CECA9C05EF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E5808-766C-4527-A3B9-6DB29DEA8577}" type="pres">
      <dgm:prSet presAssocID="{9B357C70-BEDC-4EC8-A915-9BCEC6A89EE8}" presName="sibTrans" presStyleCnt="0"/>
      <dgm:spPr/>
    </dgm:pt>
    <dgm:pt modelId="{65209473-E2FA-485A-8CF8-E082C96783C4}" type="pres">
      <dgm:prSet presAssocID="{4AB119A6-E3D1-4E19-9611-9A79A3E11ED5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009343-43F5-49CC-9C7C-780233AB43B3}" srcId="{F3E63C81-E03D-4AD7-A8CA-F8D54BCC8090}" destId="{A3469F44-1AD6-42CD-A69D-4FCB46C93A19}" srcOrd="3" destOrd="0" parTransId="{05C0A437-8E12-4171-B148-96CC73E9B87A}" sibTransId="{EF1F45D4-89DE-4CB7-8815-EC0DA639EA3E}"/>
    <dgm:cxn modelId="{6C6B4F00-D05A-456C-AEC0-CFA55D20A618}" type="presOf" srcId="{4AB119A6-E3D1-4E19-9611-9A79A3E11ED5}" destId="{65209473-E2FA-485A-8CF8-E082C96783C4}" srcOrd="0" destOrd="0" presId="urn:microsoft.com/office/officeart/2005/8/layout/default"/>
    <dgm:cxn modelId="{1CE35C6E-86A1-4BBA-8127-1CD3DD1BCE56}" type="presOf" srcId="{2D14BD35-E74F-4E29-8901-2799E7264296}" destId="{7E02D8CB-311D-4F86-825D-15B0A60D4559}" srcOrd="0" destOrd="0" presId="urn:microsoft.com/office/officeart/2005/8/layout/default"/>
    <dgm:cxn modelId="{2AE3BDCA-05BC-4B0A-9B3B-F67D1E1051A1}" srcId="{F3E63C81-E03D-4AD7-A8CA-F8D54BCC8090}" destId="{292CE8D1-28BF-4F66-A8F4-44ECED167461}" srcOrd="0" destOrd="0" parTransId="{EBFEFB3D-5E0C-497F-B717-1B552EB606FB}" sibTransId="{79AC5B69-9D1D-4E47-87DE-3DEF0D1E323B}"/>
    <dgm:cxn modelId="{A21B17FE-E178-4E0F-9CF1-C3380D2A351E}" type="presOf" srcId="{30E89C86-8A03-4A89-8F23-69CECA9C05EF}" destId="{8095FB12-51FB-4C74-ADFD-95FA3482E4E0}" srcOrd="0" destOrd="0" presId="urn:microsoft.com/office/officeart/2005/8/layout/default"/>
    <dgm:cxn modelId="{15C7FD3E-ED5F-4D8C-A4CF-13338274FC8B}" srcId="{F3E63C81-E03D-4AD7-A8CA-F8D54BCC8090}" destId="{4AB119A6-E3D1-4E19-9611-9A79A3E11ED5}" srcOrd="6" destOrd="0" parTransId="{4840680F-47C9-4F7F-AB53-AD0672C3EB9E}" sibTransId="{140297B1-4A2F-47F9-9C01-B28EB4C8149A}"/>
    <dgm:cxn modelId="{F5D3FB57-251C-4BED-98EE-D2DF17552665}" srcId="{F3E63C81-E03D-4AD7-A8CA-F8D54BCC8090}" destId="{30E89C86-8A03-4A89-8F23-69CECA9C05EF}" srcOrd="5" destOrd="0" parTransId="{CC98864C-40D9-4D31-BC61-7EABCBF4B4E4}" sibTransId="{9B357C70-BEDC-4EC8-A915-9BCEC6A89EE8}"/>
    <dgm:cxn modelId="{CFD8F93D-F802-4AD0-B9F8-EFC759CDDC50}" srcId="{F3E63C81-E03D-4AD7-A8CA-F8D54BCC8090}" destId="{2D14BD35-E74F-4E29-8901-2799E7264296}" srcOrd="4" destOrd="0" parTransId="{270BE611-40CF-4D44-97E8-1CF4075B038E}" sibTransId="{3E860E91-C0D7-4DEE-8D4E-14356B8340FF}"/>
    <dgm:cxn modelId="{8A49D739-34F7-4A34-931F-DF6A0CB90785}" type="presOf" srcId="{8AF46D4A-4DCC-4789-90E9-43B479407B4D}" destId="{83D757E5-8CE2-4A15-85C2-AC9CE974EF39}" srcOrd="0" destOrd="0" presId="urn:microsoft.com/office/officeart/2005/8/layout/default"/>
    <dgm:cxn modelId="{ED5B8D49-822C-45E3-889F-84E2953E61C7}" type="presOf" srcId="{D35506C2-51A1-4F11-B396-0E97DAE16930}" destId="{0AAAC5E0-D92F-4EB9-ADCB-E2F52430289E}" srcOrd="0" destOrd="0" presId="urn:microsoft.com/office/officeart/2005/8/layout/default"/>
    <dgm:cxn modelId="{F16C88C8-39B5-4E01-AD0A-9C96BCEEA4BF}" srcId="{F3E63C81-E03D-4AD7-A8CA-F8D54BCC8090}" destId="{8AF46D4A-4DCC-4789-90E9-43B479407B4D}" srcOrd="1" destOrd="0" parTransId="{457FD7E5-D303-4828-9436-C0E73975D877}" sibTransId="{0265A83C-3FAC-4008-8428-2C781F0FCC2C}"/>
    <dgm:cxn modelId="{E2C72A04-393F-40F7-9704-638ABD60E0B6}" type="presOf" srcId="{A3469F44-1AD6-42CD-A69D-4FCB46C93A19}" destId="{382DE10A-2B4A-4E3D-B5D1-415233D4A5F1}" srcOrd="0" destOrd="0" presId="urn:microsoft.com/office/officeart/2005/8/layout/default"/>
    <dgm:cxn modelId="{5AC8328C-22E9-448B-88AA-DD831A4585E7}" srcId="{F3E63C81-E03D-4AD7-A8CA-F8D54BCC8090}" destId="{D35506C2-51A1-4F11-B396-0E97DAE16930}" srcOrd="2" destOrd="0" parTransId="{C4CB9BB6-A070-4943-91E6-5895C57D5878}" sibTransId="{7668D7CA-E6BD-4E65-BD80-67959F65566D}"/>
    <dgm:cxn modelId="{AD04D36D-96E5-44F1-AE12-C8C9DDBBD936}" type="presOf" srcId="{292CE8D1-28BF-4F66-A8F4-44ECED167461}" destId="{AB3DEEC1-E5C6-4B27-94F0-2C76C88139D1}" srcOrd="0" destOrd="0" presId="urn:microsoft.com/office/officeart/2005/8/layout/default"/>
    <dgm:cxn modelId="{3FED77DF-0A29-4EC7-BD3B-88F049ABD910}" type="presOf" srcId="{F3E63C81-E03D-4AD7-A8CA-F8D54BCC8090}" destId="{A1F82DB2-46BE-4552-BE14-FFCE293E062E}" srcOrd="0" destOrd="0" presId="urn:microsoft.com/office/officeart/2005/8/layout/default"/>
    <dgm:cxn modelId="{AD5E3998-560A-4A7C-9F8D-06E512FF508F}" type="presParOf" srcId="{A1F82DB2-46BE-4552-BE14-FFCE293E062E}" destId="{AB3DEEC1-E5C6-4B27-94F0-2C76C88139D1}" srcOrd="0" destOrd="0" presId="urn:microsoft.com/office/officeart/2005/8/layout/default"/>
    <dgm:cxn modelId="{6234F83D-BDE2-49C1-B426-105542ADC1C4}" type="presParOf" srcId="{A1F82DB2-46BE-4552-BE14-FFCE293E062E}" destId="{01FAC81E-A995-45EF-BA3F-FAD1BE1BA6D0}" srcOrd="1" destOrd="0" presId="urn:microsoft.com/office/officeart/2005/8/layout/default"/>
    <dgm:cxn modelId="{519BA043-4B31-45CA-999B-BC1DF9166C0C}" type="presParOf" srcId="{A1F82DB2-46BE-4552-BE14-FFCE293E062E}" destId="{83D757E5-8CE2-4A15-85C2-AC9CE974EF39}" srcOrd="2" destOrd="0" presId="urn:microsoft.com/office/officeart/2005/8/layout/default"/>
    <dgm:cxn modelId="{EB1A6CDE-E506-483D-A5AA-2D15565BB51D}" type="presParOf" srcId="{A1F82DB2-46BE-4552-BE14-FFCE293E062E}" destId="{8BDB9145-636C-4797-835B-B67EBC1F9138}" srcOrd="3" destOrd="0" presId="urn:microsoft.com/office/officeart/2005/8/layout/default"/>
    <dgm:cxn modelId="{04F80E64-A8BF-4CB0-B242-2B2E735A4641}" type="presParOf" srcId="{A1F82DB2-46BE-4552-BE14-FFCE293E062E}" destId="{0AAAC5E0-D92F-4EB9-ADCB-E2F52430289E}" srcOrd="4" destOrd="0" presId="urn:microsoft.com/office/officeart/2005/8/layout/default"/>
    <dgm:cxn modelId="{537870AF-A769-4348-8777-43F95E7F325C}" type="presParOf" srcId="{A1F82DB2-46BE-4552-BE14-FFCE293E062E}" destId="{F78D8C3A-D1FF-40E3-ADA1-77ABDC1CC713}" srcOrd="5" destOrd="0" presId="urn:microsoft.com/office/officeart/2005/8/layout/default"/>
    <dgm:cxn modelId="{117F51EA-89D9-4037-8044-FE59757F8B83}" type="presParOf" srcId="{A1F82DB2-46BE-4552-BE14-FFCE293E062E}" destId="{382DE10A-2B4A-4E3D-B5D1-415233D4A5F1}" srcOrd="6" destOrd="0" presId="urn:microsoft.com/office/officeart/2005/8/layout/default"/>
    <dgm:cxn modelId="{E5CC77CE-0FAD-4FE0-A4FD-7657B7507EEB}" type="presParOf" srcId="{A1F82DB2-46BE-4552-BE14-FFCE293E062E}" destId="{403EAD7A-744E-4AD3-B974-00623990B818}" srcOrd="7" destOrd="0" presId="urn:microsoft.com/office/officeart/2005/8/layout/default"/>
    <dgm:cxn modelId="{7677DF1F-5342-4501-BB02-145C763943B3}" type="presParOf" srcId="{A1F82DB2-46BE-4552-BE14-FFCE293E062E}" destId="{7E02D8CB-311D-4F86-825D-15B0A60D4559}" srcOrd="8" destOrd="0" presId="urn:microsoft.com/office/officeart/2005/8/layout/default"/>
    <dgm:cxn modelId="{255FACB3-EA3C-4E81-AF90-3E3D71B98FFA}" type="presParOf" srcId="{A1F82DB2-46BE-4552-BE14-FFCE293E062E}" destId="{84C33699-84DC-49C5-A699-8176486B3C6D}" srcOrd="9" destOrd="0" presId="urn:microsoft.com/office/officeart/2005/8/layout/default"/>
    <dgm:cxn modelId="{A0445908-FBDB-4CB9-9C4D-C8D22124D673}" type="presParOf" srcId="{A1F82DB2-46BE-4552-BE14-FFCE293E062E}" destId="{8095FB12-51FB-4C74-ADFD-95FA3482E4E0}" srcOrd="10" destOrd="0" presId="urn:microsoft.com/office/officeart/2005/8/layout/default"/>
    <dgm:cxn modelId="{48D7EAE4-8D44-4731-BBF7-5399235DBFE3}" type="presParOf" srcId="{A1F82DB2-46BE-4552-BE14-FFCE293E062E}" destId="{6DDE5808-766C-4527-A3B9-6DB29DEA8577}" srcOrd="11" destOrd="0" presId="urn:microsoft.com/office/officeart/2005/8/layout/default"/>
    <dgm:cxn modelId="{926C35B6-ED07-41F2-B892-700808C986D5}" type="presParOf" srcId="{A1F82DB2-46BE-4552-BE14-FFCE293E062E}" destId="{65209473-E2FA-485A-8CF8-E082C96783C4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DEEC1-E5C6-4B27-94F0-2C76C88139D1}">
      <dsp:nvSpPr>
        <dsp:cNvPr id="0" name=""/>
        <dsp:cNvSpPr/>
      </dsp:nvSpPr>
      <dsp:spPr>
        <a:xfrm>
          <a:off x="2842" y="376414"/>
          <a:ext cx="2255142" cy="13530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«Эффективный учебный план»</a:t>
          </a:r>
          <a:endParaRPr lang="ru-RU" sz="2100" kern="1200" dirty="0"/>
        </a:p>
      </dsp:txBody>
      <dsp:txXfrm>
        <a:off x="2842" y="376414"/>
        <a:ext cx="2255142" cy="1353085"/>
      </dsp:txXfrm>
    </dsp:sp>
    <dsp:sp modelId="{83D757E5-8CE2-4A15-85C2-AC9CE974EF39}">
      <dsp:nvSpPr>
        <dsp:cNvPr id="0" name=""/>
        <dsp:cNvSpPr/>
      </dsp:nvSpPr>
      <dsp:spPr>
        <a:xfrm>
          <a:off x="2483499" y="376414"/>
          <a:ext cx="2255142" cy="13530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«Персонализация учебной деятельности» </a:t>
          </a:r>
          <a:endParaRPr lang="ru-RU" sz="2100" kern="1200" dirty="0"/>
        </a:p>
      </dsp:txBody>
      <dsp:txXfrm>
        <a:off x="2483499" y="376414"/>
        <a:ext cx="2255142" cy="1353085"/>
      </dsp:txXfrm>
    </dsp:sp>
    <dsp:sp modelId="{0AAAC5E0-D92F-4EB9-ADCB-E2F52430289E}">
      <dsp:nvSpPr>
        <dsp:cNvPr id="0" name=""/>
        <dsp:cNvSpPr/>
      </dsp:nvSpPr>
      <dsp:spPr>
        <a:xfrm>
          <a:off x="4964157" y="376414"/>
          <a:ext cx="2255142" cy="135308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«Информационно-образовательная платформа «</a:t>
          </a:r>
          <a:r>
            <a:rPr lang="en-US" sz="2100" kern="1200" dirty="0" err="1" smtClean="0"/>
            <a:t>Moodl</a:t>
          </a:r>
          <a:r>
            <a:rPr lang="ru-RU" sz="2100" kern="1200" dirty="0" smtClean="0"/>
            <a:t>»</a:t>
          </a:r>
          <a:endParaRPr lang="ru-RU" sz="2100" kern="1200" dirty="0"/>
        </a:p>
      </dsp:txBody>
      <dsp:txXfrm>
        <a:off x="4964157" y="376414"/>
        <a:ext cx="2255142" cy="1353085"/>
      </dsp:txXfrm>
    </dsp:sp>
    <dsp:sp modelId="{382DE10A-2B4A-4E3D-B5D1-415233D4A5F1}">
      <dsp:nvSpPr>
        <dsp:cNvPr id="0" name=""/>
        <dsp:cNvSpPr/>
      </dsp:nvSpPr>
      <dsp:spPr>
        <a:xfrm>
          <a:off x="7444814" y="376414"/>
          <a:ext cx="2255142" cy="13530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«Смешанное обучение»</a:t>
          </a:r>
          <a:endParaRPr lang="ru-RU" sz="2100" kern="1200" dirty="0"/>
        </a:p>
      </dsp:txBody>
      <dsp:txXfrm>
        <a:off x="7444814" y="376414"/>
        <a:ext cx="2255142" cy="1353085"/>
      </dsp:txXfrm>
    </dsp:sp>
    <dsp:sp modelId="{7E02D8CB-311D-4F86-825D-15B0A60D4559}">
      <dsp:nvSpPr>
        <dsp:cNvPr id="0" name=""/>
        <dsp:cNvSpPr/>
      </dsp:nvSpPr>
      <dsp:spPr>
        <a:xfrm>
          <a:off x="1243171" y="1955014"/>
          <a:ext cx="2255142" cy="135308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«Перевернутое обучение» </a:t>
          </a:r>
          <a:endParaRPr lang="ru-RU" sz="2100" kern="1200" dirty="0"/>
        </a:p>
      </dsp:txBody>
      <dsp:txXfrm>
        <a:off x="1243171" y="1955014"/>
        <a:ext cx="2255142" cy="1353085"/>
      </dsp:txXfrm>
    </dsp:sp>
    <dsp:sp modelId="{8095FB12-51FB-4C74-ADFD-95FA3482E4E0}">
      <dsp:nvSpPr>
        <dsp:cNvPr id="0" name=""/>
        <dsp:cNvSpPr/>
      </dsp:nvSpPr>
      <dsp:spPr>
        <a:xfrm>
          <a:off x="3723828" y="1955014"/>
          <a:ext cx="2255142" cy="135308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«Управление качеством образовательных результатов» </a:t>
          </a:r>
          <a:endParaRPr lang="ru-RU" sz="2100" kern="1200" dirty="0"/>
        </a:p>
      </dsp:txBody>
      <dsp:txXfrm>
        <a:off x="3723828" y="1955014"/>
        <a:ext cx="2255142" cy="1353085"/>
      </dsp:txXfrm>
    </dsp:sp>
    <dsp:sp modelId="{65209473-E2FA-485A-8CF8-E082C96783C4}">
      <dsp:nvSpPr>
        <dsp:cNvPr id="0" name=""/>
        <dsp:cNvSpPr/>
      </dsp:nvSpPr>
      <dsp:spPr>
        <a:xfrm>
          <a:off x="6204485" y="1955014"/>
          <a:ext cx="2255142" cy="13530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«Ключ к успеху»</a:t>
          </a:r>
          <a:endParaRPr lang="ru-RU" sz="2100" kern="1200" dirty="0"/>
        </a:p>
      </dsp:txBody>
      <dsp:txXfrm>
        <a:off x="6204485" y="1955014"/>
        <a:ext cx="2255142" cy="13530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7E23CC0-3824-43B9-88BF-AA1174D4F29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29301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75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4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70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E23CC0-3824-43B9-88BF-AA1174D4F29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21974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70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47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16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23CC0-3824-43B9-88BF-AA1174D4F29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06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E23CC0-3824-43B9-88BF-AA1174D4F29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966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E23CC0-3824-43B9-88BF-AA1174D4F29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2307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7E23CC0-3824-43B9-88BF-AA1174D4F293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F9433A99-FFAB-4C9E-9F56-5C4C07D154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088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8751" y="1503485"/>
            <a:ext cx="8361229" cy="2848707"/>
          </a:xfrm>
        </p:spPr>
        <p:txBody>
          <a:bodyPr/>
          <a:lstStyle/>
          <a:p>
            <a:r>
              <a:rPr lang="ru-RU" sz="4400" dirty="0" smtClean="0"/>
              <a:t>Мониторинг качества образования </a:t>
            </a:r>
            <a:br>
              <a:rPr lang="ru-RU" sz="4400" dirty="0" smtClean="0"/>
            </a:br>
            <a:r>
              <a:rPr lang="ru-RU" sz="4400" dirty="0" smtClean="0"/>
              <a:t>за </a:t>
            </a:r>
            <a:r>
              <a:rPr lang="ru-RU" sz="4400" dirty="0"/>
              <a:t>2022 – 2023 учебный год</a:t>
            </a:r>
            <a:r>
              <a:rPr lang="ru-RU" dirty="0"/>
              <a:t/>
            </a:r>
            <a:br>
              <a:rPr lang="ru-RU" dirty="0"/>
            </a:br>
            <a:endParaRPr lang="ru-RU" sz="36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6581" y="1"/>
            <a:ext cx="6831673" cy="78105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Областное государственное бюджетное </a:t>
            </a:r>
          </a:p>
          <a:p>
            <a:r>
              <a:rPr lang="ru-RU" b="1" dirty="0"/>
              <a:t>профессиональное образовательное учреждение </a:t>
            </a:r>
          </a:p>
          <a:p>
            <a:r>
              <a:rPr lang="ru-RU" b="1" dirty="0"/>
              <a:t>«Ульяновский техникум питания и торговли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08292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61925"/>
            <a:ext cx="10887075" cy="1485900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качественных показателей по специальности 38.02.05 Товароведение и экспертиза качества потребительских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47587948"/>
              </p:ext>
            </p:extLst>
          </p:nvPr>
        </p:nvGraphicFramePr>
        <p:xfrm>
          <a:off x="1310322" y="1581150"/>
          <a:ext cx="403923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36426887"/>
              </p:ext>
            </p:extLst>
          </p:nvPr>
        </p:nvGraphicFramePr>
        <p:xfrm>
          <a:off x="7253922" y="1647825"/>
          <a:ext cx="4195128" cy="2381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41566567"/>
              </p:ext>
            </p:extLst>
          </p:nvPr>
        </p:nvGraphicFramePr>
        <p:xfrm>
          <a:off x="3576636" y="3952875"/>
          <a:ext cx="49577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907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7225" y="685800"/>
            <a:ext cx="10963275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качественных показателей по специальности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38.02.05 Банковское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50299623"/>
              </p:ext>
            </p:extLst>
          </p:nvPr>
        </p:nvGraphicFramePr>
        <p:xfrm>
          <a:off x="2790825" y="2066925"/>
          <a:ext cx="6696074" cy="323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5571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7" y="66675"/>
            <a:ext cx="11001375" cy="11144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качественных показателей по профессии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43.01.09 Повар, кондитер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49162413"/>
              </p:ext>
            </p:extLst>
          </p:nvPr>
        </p:nvGraphicFramePr>
        <p:xfrm>
          <a:off x="1351597" y="1096328"/>
          <a:ext cx="4306253" cy="2399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653645395"/>
              </p:ext>
            </p:extLst>
          </p:nvPr>
        </p:nvGraphicFramePr>
        <p:xfrm>
          <a:off x="6016307" y="1181100"/>
          <a:ext cx="4994593" cy="231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00996126"/>
              </p:ext>
            </p:extLst>
          </p:nvPr>
        </p:nvGraphicFramePr>
        <p:xfrm>
          <a:off x="1351597" y="3733800"/>
          <a:ext cx="4306253" cy="2694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03396318"/>
              </p:ext>
            </p:extLst>
          </p:nvPr>
        </p:nvGraphicFramePr>
        <p:xfrm>
          <a:off x="6016307" y="3733799"/>
          <a:ext cx="4994593" cy="2694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49252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405490"/>
              </p:ext>
            </p:extLst>
          </p:nvPr>
        </p:nvGraphicFramePr>
        <p:xfrm>
          <a:off x="762000" y="472691"/>
          <a:ext cx="5305425" cy="5832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758">
                  <a:extLst>
                    <a:ext uri="{9D8B030D-6E8A-4147-A177-3AD203B41FA5}">
                      <a16:colId xmlns:a16="http://schemas.microsoft.com/office/drawing/2014/main" val="504910571"/>
                    </a:ext>
                  </a:extLst>
                </a:gridCol>
                <a:gridCol w="688818">
                  <a:extLst>
                    <a:ext uri="{9D8B030D-6E8A-4147-A177-3AD203B41FA5}">
                      <a16:colId xmlns:a16="http://schemas.microsoft.com/office/drawing/2014/main" val="166588000"/>
                    </a:ext>
                  </a:extLst>
                </a:gridCol>
                <a:gridCol w="784449">
                  <a:extLst>
                    <a:ext uri="{9D8B030D-6E8A-4147-A177-3AD203B41FA5}">
                      <a16:colId xmlns:a16="http://schemas.microsoft.com/office/drawing/2014/main" val="2350683181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444618438"/>
                    </a:ext>
                  </a:extLst>
                </a:gridCol>
                <a:gridCol w="785142">
                  <a:extLst>
                    <a:ext uri="{9D8B030D-6E8A-4147-A177-3AD203B41FA5}">
                      <a16:colId xmlns:a16="http://schemas.microsoft.com/office/drawing/2014/main" val="813604484"/>
                    </a:ext>
                  </a:extLst>
                </a:gridCol>
                <a:gridCol w="923044">
                  <a:extLst>
                    <a:ext uri="{9D8B030D-6E8A-4147-A177-3AD203B41FA5}">
                      <a16:colId xmlns:a16="http://schemas.microsoft.com/office/drawing/2014/main" val="2515499436"/>
                    </a:ext>
                  </a:extLst>
                </a:gridCol>
                <a:gridCol w="771977">
                  <a:extLst>
                    <a:ext uri="{9D8B030D-6E8A-4147-A177-3AD203B41FA5}">
                      <a16:colId xmlns:a16="http://schemas.microsoft.com/office/drawing/2014/main" val="3421812178"/>
                    </a:ext>
                  </a:extLst>
                </a:gridCol>
              </a:tblGrid>
              <a:tr h="445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 п/п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Группа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 группе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Отличники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 4 и 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 одной 3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Неуспевающие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1711252537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3466810631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527950654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1070191919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3184448912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2881533431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363910195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К-31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2564786141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К-32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3822408557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К-33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3127616208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К-41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4105314539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К-42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3866186005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Пд-1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2683737714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Пд-2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2653811505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Пд-4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295673803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Пд-3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2240932736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Пд-21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1932667668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</a:rPr>
                        <a:t>Пд-22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2750010779"/>
                  </a:ext>
                </a:extLst>
              </a:tr>
              <a:tr h="299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Пд-24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59251" marR="59251" marT="0" marB="0"/>
                </a:tc>
                <a:extLst>
                  <a:ext uri="{0D108BD9-81ED-4DB2-BD59-A6C34878D82A}">
                    <a16:rowId xmlns:a16="http://schemas.microsoft.com/office/drawing/2014/main" val="3454031579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732487"/>
              </p:ext>
            </p:extLst>
          </p:nvPr>
        </p:nvGraphicFramePr>
        <p:xfrm>
          <a:off x="6391274" y="472685"/>
          <a:ext cx="5591175" cy="5832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952">
                  <a:extLst>
                    <a:ext uri="{9D8B030D-6E8A-4147-A177-3AD203B41FA5}">
                      <a16:colId xmlns:a16="http://schemas.microsoft.com/office/drawing/2014/main" val="3523432726"/>
                    </a:ext>
                  </a:extLst>
                </a:gridCol>
                <a:gridCol w="725918">
                  <a:extLst>
                    <a:ext uri="{9D8B030D-6E8A-4147-A177-3AD203B41FA5}">
                      <a16:colId xmlns:a16="http://schemas.microsoft.com/office/drawing/2014/main" val="1643884516"/>
                    </a:ext>
                  </a:extLst>
                </a:gridCol>
                <a:gridCol w="826699">
                  <a:extLst>
                    <a:ext uri="{9D8B030D-6E8A-4147-A177-3AD203B41FA5}">
                      <a16:colId xmlns:a16="http://schemas.microsoft.com/office/drawing/2014/main" val="350653287"/>
                    </a:ext>
                  </a:extLst>
                </a:gridCol>
                <a:gridCol w="931863">
                  <a:extLst>
                    <a:ext uri="{9D8B030D-6E8A-4147-A177-3AD203B41FA5}">
                      <a16:colId xmlns:a16="http://schemas.microsoft.com/office/drawing/2014/main" val="1163438527"/>
                    </a:ext>
                  </a:extLst>
                </a:gridCol>
                <a:gridCol w="827430">
                  <a:extLst>
                    <a:ext uri="{9D8B030D-6E8A-4147-A177-3AD203B41FA5}">
                      <a16:colId xmlns:a16="http://schemas.microsoft.com/office/drawing/2014/main" val="1147310821"/>
                    </a:ext>
                  </a:extLst>
                </a:gridCol>
                <a:gridCol w="972759">
                  <a:extLst>
                    <a:ext uri="{9D8B030D-6E8A-4147-A177-3AD203B41FA5}">
                      <a16:colId xmlns:a16="http://schemas.microsoft.com/office/drawing/2014/main" val="122051554"/>
                    </a:ext>
                  </a:extLst>
                </a:gridCol>
                <a:gridCol w="813554">
                  <a:extLst>
                    <a:ext uri="{9D8B030D-6E8A-4147-A177-3AD203B41FA5}">
                      <a16:colId xmlns:a16="http://schemas.microsoft.com/office/drawing/2014/main" val="1320585718"/>
                    </a:ext>
                  </a:extLst>
                </a:gridCol>
              </a:tblGrid>
              <a:tr h="4441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 п/п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Группа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Кол-во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 группе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Отличники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 4 и 5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 одной 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Неуспевающие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3606120253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Пд-23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688601470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Пд-31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436589494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Пд-32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3283289570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Пд-33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2486280072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Пд-41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3009247838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Пд-42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2696649114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М-31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177369353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Т-1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3471595203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Тв-1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2138803776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Тв-2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2291415861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Тв-21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3630822328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Тв-22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3798156436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Тв-31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672100275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Тв-32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9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FF0000"/>
                          </a:solidFill>
                          <a:effectLst/>
                        </a:rPr>
                        <a:t>-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4079633937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Бд-1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1788830205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Бд-21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ru-RU" sz="9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2643518542"/>
                  </a:ext>
                </a:extLst>
              </a:tr>
              <a:tr h="3169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723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98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285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68</a:t>
                      </a:r>
                      <a:endParaRPr lang="ru-RU" sz="9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19</a:t>
                      </a:r>
                      <a:endParaRPr lang="ru-RU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2466" marR="62466" marT="0" marB="0"/>
                </a:tc>
                <a:extLst>
                  <a:ext uri="{0D108BD9-81ED-4DB2-BD59-A6C34878D82A}">
                    <a16:rowId xmlns:a16="http://schemas.microsoft.com/office/drawing/2014/main" val="305586682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65822" y="11790"/>
            <a:ext cx="9603206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успеваемости обучающихся групп за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2022-2023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1970691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715" y="81877"/>
            <a:ext cx="7023205" cy="4608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Отчисленные студенты за 2022-2023 учебный год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214340"/>
              </p:ext>
            </p:extLst>
          </p:nvPr>
        </p:nvGraphicFramePr>
        <p:xfrm>
          <a:off x="813242" y="542772"/>
          <a:ext cx="4987483" cy="6029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3475">
                  <a:extLst>
                    <a:ext uri="{9D8B030D-6E8A-4147-A177-3AD203B41FA5}">
                      <a16:colId xmlns:a16="http://schemas.microsoft.com/office/drawing/2014/main" val="1677659923"/>
                    </a:ext>
                  </a:extLst>
                </a:gridCol>
                <a:gridCol w="2494008">
                  <a:extLst>
                    <a:ext uri="{9D8B030D-6E8A-4147-A177-3AD203B41FA5}">
                      <a16:colId xmlns:a16="http://schemas.microsoft.com/office/drawing/2014/main" val="3477947090"/>
                    </a:ext>
                  </a:extLst>
                </a:gridCol>
              </a:tblGrid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05479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7216092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997792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К-21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1170093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К-22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9416319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5260727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К-31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3058454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К-33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550083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К-41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4774855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К-42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651621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2889858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8420188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3188155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3370805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Пд-21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25925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Пд-22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4260277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0494051"/>
                  </a:ext>
                </a:extLst>
              </a:tr>
              <a:tr h="3349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3323127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071015"/>
              </p:ext>
            </p:extLst>
          </p:nvPr>
        </p:nvGraphicFramePr>
        <p:xfrm>
          <a:off x="6100762" y="542772"/>
          <a:ext cx="5934075" cy="6029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720">
                  <a:extLst>
                    <a:ext uri="{9D8B030D-6E8A-4147-A177-3AD203B41FA5}">
                      <a16:colId xmlns:a16="http://schemas.microsoft.com/office/drawing/2014/main" val="1994181766"/>
                    </a:ext>
                  </a:extLst>
                </a:gridCol>
                <a:gridCol w="2967355">
                  <a:extLst>
                    <a:ext uri="{9D8B030D-6E8A-4147-A177-3AD203B41FA5}">
                      <a16:colId xmlns:a16="http://schemas.microsoft.com/office/drawing/2014/main" val="21036068"/>
                    </a:ext>
                  </a:extLst>
                </a:gridCol>
              </a:tblGrid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Пд-31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5142298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Пд-32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300972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Пд-41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4047464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Пд-42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8361315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Тв-1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6745191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Тв-2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940357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Тв-21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2642128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Тв-22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8986824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Тв-32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9643043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М-31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872335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Бд-1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8259187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Бд-21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5341461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Т-1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6213761"/>
                  </a:ext>
                </a:extLst>
              </a:tr>
              <a:tr h="430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4487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875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3425956"/>
              </p:ext>
            </p:extLst>
          </p:nvPr>
        </p:nvGraphicFramePr>
        <p:xfrm>
          <a:off x="666750" y="-1270"/>
          <a:ext cx="11525250" cy="76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2625">
                  <a:extLst>
                    <a:ext uri="{9D8B030D-6E8A-4147-A177-3AD203B41FA5}">
                      <a16:colId xmlns:a16="http://schemas.microsoft.com/office/drawing/2014/main" val="2346002820"/>
                    </a:ext>
                  </a:extLst>
                </a:gridCol>
                <a:gridCol w="5762625">
                  <a:extLst>
                    <a:ext uri="{9D8B030D-6E8A-4147-A177-3AD203B41FA5}">
                      <a16:colId xmlns:a16="http://schemas.microsoft.com/office/drawing/2014/main" val="336574775"/>
                    </a:ext>
                  </a:extLst>
                </a:gridCol>
              </a:tblGrid>
              <a:tr h="3969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качественных показателей промежуточной аттестации преподавателей за </a:t>
                      </a:r>
                      <a:r>
                        <a:rPr lang="en-US" sz="17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7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семестр 2022-2023 уч. года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220332"/>
                  </a:ext>
                </a:extLst>
              </a:tr>
              <a:tr h="33646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общеобразовательных дисциплин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специальных дисциплин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369702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009454"/>
              </p:ext>
            </p:extLst>
          </p:nvPr>
        </p:nvGraphicFramePr>
        <p:xfrm>
          <a:off x="666750" y="761450"/>
          <a:ext cx="5743576" cy="6142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200">
                  <a:extLst>
                    <a:ext uri="{9D8B030D-6E8A-4147-A177-3AD203B41FA5}">
                      <a16:colId xmlns:a16="http://schemas.microsoft.com/office/drawing/2014/main" val="3882249472"/>
                    </a:ext>
                  </a:extLst>
                </a:gridCol>
                <a:gridCol w="1609994">
                  <a:extLst>
                    <a:ext uri="{9D8B030D-6E8A-4147-A177-3AD203B41FA5}">
                      <a16:colId xmlns:a16="http://schemas.microsoft.com/office/drawing/2014/main" val="188392616"/>
                    </a:ext>
                  </a:extLst>
                </a:gridCol>
                <a:gridCol w="1193992">
                  <a:extLst>
                    <a:ext uri="{9D8B030D-6E8A-4147-A177-3AD203B41FA5}">
                      <a16:colId xmlns:a16="http://schemas.microsoft.com/office/drawing/2014/main" val="357537624"/>
                    </a:ext>
                  </a:extLst>
                </a:gridCol>
                <a:gridCol w="894059">
                  <a:extLst>
                    <a:ext uri="{9D8B030D-6E8A-4147-A177-3AD203B41FA5}">
                      <a16:colId xmlns:a16="http://schemas.microsoft.com/office/drawing/2014/main" val="1519413719"/>
                    </a:ext>
                  </a:extLst>
                </a:gridCol>
                <a:gridCol w="936577">
                  <a:extLst>
                    <a:ext uri="{9D8B030D-6E8A-4147-A177-3AD203B41FA5}">
                      <a16:colId xmlns:a16="http://schemas.microsoft.com/office/drawing/2014/main" val="1360644390"/>
                    </a:ext>
                  </a:extLst>
                </a:gridCol>
                <a:gridCol w="760754">
                  <a:extLst>
                    <a:ext uri="{9D8B030D-6E8A-4147-A177-3AD203B41FA5}">
                      <a16:colId xmlns:a16="http://schemas.microsoft.com/office/drawing/2014/main" val="2171364047"/>
                    </a:ext>
                  </a:extLst>
                </a:gridCol>
              </a:tblGrid>
              <a:tr h="324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преподавателя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 успеваемость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 знаний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СОУ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2813352294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Батарёва А.А.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2167491607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Ганина Е.В.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3474604070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Генке Е.А.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2383493919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Дмитриева К.А.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376687625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Дудырев М.М.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3176369746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Кабанова Е.И.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3757544451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Косткрина А.С.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3296544469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Кузнецова М.И.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1020940072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Куркина А.А.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3944853105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Куркова А.Г.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2365225927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Малина Л.М.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1201013730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Мансурова Г.И.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3911995880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Масеева Р.В.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3739556628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Маркина Е.А.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1455532246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Прокофьева Н.А.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2645110879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Самохина Т.Ю.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1620508273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Сидорова И.А.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1210588431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Силантьева А.В.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60610841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Сорокина С.В.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3962781514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Фризен И.В.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3100129787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Чернова К.С.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3547183661"/>
                  </a:ext>
                </a:extLst>
              </a:tr>
              <a:tr h="259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Щербина А.С.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924" marR="30924" marT="0" marB="0"/>
                </a:tc>
                <a:extLst>
                  <a:ext uri="{0D108BD9-81ED-4DB2-BD59-A6C34878D82A}">
                    <a16:rowId xmlns:a16="http://schemas.microsoft.com/office/drawing/2014/main" val="62966149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151671"/>
              </p:ext>
            </p:extLst>
          </p:nvPr>
        </p:nvGraphicFramePr>
        <p:xfrm>
          <a:off x="6515100" y="761450"/>
          <a:ext cx="5676900" cy="5751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538">
                  <a:extLst>
                    <a:ext uri="{9D8B030D-6E8A-4147-A177-3AD203B41FA5}">
                      <a16:colId xmlns:a16="http://schemas.microsoft.com/office/drawing/2014/main" val="172512017"/>
                    </a:ext>
                  </a:extLst>
                </a:gridCol>
                <a:gridCol w="1646187">
                  <a:extLst>
                    <a:ext uri="{9D8B030D-6E8A-4147-A177-3AD203B41FA5}">
                      <a16:colId xmlns:a16="http://schemas.microsoft.com/office/drawing/2014/main" val="2748316233"/>
                    </a:ext>
                  </a:extLst>
                </a:gridCol>
                <a:gridCol w="1124892">
                  <a:extLst>
                    <a:ext uri="{9D8B030D-6E8A-4147-A177-3AD203B41FA5}">
                      <a16:colId xmlns:a16="http://schemas.microsoft.com/office/drawing/2014/main" val="3515053559"/>
                    </a:ext>
                  </a:extLst>
                </a:gridCol>
                <a:gridCol w="884098">
                  <a:extLst>
                    <a:ext uri="{9D8B030D-6E8A-4147-A177-3AD203B41FA5}">
                      <a16:colId xmlns:a16="http://schemas.microsoft.com/office/drawing/2014/main" val="619497053"/>
                    </a:ext>
                  </a:extLst>
                </a:gridCol>
                <a:gridCol w="925466">
                  <a:extLst>
                    <a:ext uri="{9D8B030D-6E8A-4147-A177-3AD203B41FA5}">
                      <a16:colId xmlns:a16="http://schemas.microsoft.com/office/drawing/2014/main" val="2131584005"/>
                    </a:ext>
                  </a:extLst>
                </a:gridCol>
                <a:gridCol w="751719">
                  <a:extLst>
                    <a:ext uri="{9D8B030D-6E8A-4147-A177-3AD203B41FA5}">
                      <a16:colId xmlns:a16="http://schemas.microsoft.com/office/drawing/2014/main" val="3856796721"/>
                    </a:ext>
                  </a:extLst>
                </a:gridCol>
              </a:tblGrid>
              <a:tr h="5625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п/п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Ф.И.О.</a:t>
                      </a:r>
                      <a:endParaRPr lang="ru-RU" sz="1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преподавателя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Абсолютная успеваемость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Качество знаний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 балл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0618537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Абрамова А.А.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7822311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Бесчетвертева Т.Ю.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2039450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Гончарова И.В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1843000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Дудикова С.М.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116466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Еграшкина Т.Н.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0663804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Кузнецова Л.П.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1700684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Микка Н.Ю.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3362716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Насретдинова Н.В.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9862310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Ракипова Р.Х.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8427494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Рыжкова Р.А.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307513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Типикина Н.А.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316522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Торопыгина Е.А.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4785837"/>
                  </a:ext>
                </a:extLst>
              </a:tr>
              <a:tr h="39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Черняева Л.В.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188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36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969768"/>
              </p:ext>
            </p:extLst>
          </p:nvPr>
        </p:nvGraphicFramePr>
        <p:xfrm>
          <a:off x="495301" y="533400"/>
          <a:ext cx="5048250" cy="51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841475"/>
              </p:ext>
            </p:extLst>
          </p:nvPr>
        </p:nvGraphicFramePr>
        <p:xfrm>
          <a:off x="6134099" y="533400"/>
          <a:ext cx="5553075" cy="5124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0820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10344150" cy="942975"/>
          </a:xfrm>
        </p:spPr>
        <p:txBody>
          <a:bodyPr>
            <a:normAutofit/>
          </a:bodyPr>
          <a:lstStyle/>
          <a:p>
            <a:pPr algn="ctr"/>
            <a:r>
              <a:rPr lang="ru-RU" sz="31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</a:t>
            </a:r>
            <a:r>
              <a:rPr lang="ru-RU" sz="3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ТЕСТИРОВАНИЯ КОЛЛЕКТИВА </a:t>
            </a:r>
            <a:r>
              <a:rPr lang="ru-RU" sz="31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ОГБПОУ </a:t>
            </a:r>
            <a:r>
              <a:rPr lang="ru-RU" sz="31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УТПиТ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311694"/>
              </p:ext>
            </p:extLst>
          </p:nvPr>
        </p:nvGraphicFramePr>
        <p:xfrm>
          <a:off x="1304925" y="12477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73270"/>
              </p:ext>
            </p:extLst>
          </p:nvPr>
        </p:nvGraphicFramePr>
        <p:xfrm>
          <a:off x="6515100" y="12096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90650" y="4686671"/>
            <a:ext cx="9696450" cy="368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</a:rPr>
              <a:t>Удовлетворенность доброжелательностью, вежливостью сотрудников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техникума – 100% </a:t>
            </a:r>
            <a:endParaRPr lang="ru-RU" b="1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284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1" y="503019"/>
            <a:ext cx="10182224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деятельности службы теоретического обучения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– 2023 учебном году  -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расширение интеграции дистанционных форматов и цифрового обучения в образовательный процесс. Обеспечение высокого качества и доступности образования всех видов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уровней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732" y="2053709"/>
            <a:ext cx="54521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велась по реализации ряда проектов: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099280728"/>
              </p:ext>
            </p:extLst>
          </p:nvPr>
        </p:nvGraphicFramePr>
        <p:xfrm>
          <a:off x="1517650" y="2553161"/>
          <a:ext cx="9702800" cy="3684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48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6572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Мероприятия: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3926" y="657225"/>
            <a:ext cx="587692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C000"/>
                </a:solidFill>
              </a:rPr>
              <a:t>«</a:t>
            </a:r>
            <a:r>
              <a:rPr lang="ru-RU" sz="1600" b="1" i="1" dirty="0">
                <a:solidFill>
                  <a:srgbClr val="FFC000"/>
                </a:solidFill>
              </a:rPr>
              <a:t>Эффективный учебный план</a:t>
            </a:r>
            <a:r>
              <a:rPr lang="ru-RU" sz="1600" b="1" dirty="0">
                <a:solidFill>
                  <a:srgbClr val="FFC000"/>
                </a:solidFill>
              </a:rPr>
              <a:t>»</a:t>
            </a:r>
            <a:endParaRPr lang="en-US" sz="1600" spc="-30" dirty="0" smtClean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spc="-3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6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эффективного учебного </a:t>
            </a:r>
            <a:r>
              <a:rPr lang="ru-RU" sz="1600" spc="-3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endParaRPr lang="en-US" sz="1600" spc="-3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методического и дидактического материала для проведения занятий в дистанционном формате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документации по онлайн -курсам</a:t>
            </a:r>
            <a:endParaRPr lang="en-US" sz="1600" spc="-3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недостающего и замена устаревающего оборудования для образовательного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по привлечению кадров для образовательного процесса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accent3">
                    <a:lumMod val="75000"/>
                  </a:schemeClr>
                </a:solidFill>
              </a:rPr>
              <a:t>«</a:t>
            </a:r>
            <a:r>
              <a:rPr lang="ru-RU" sz="1600" b="1" i="1" dirty="0">
                <a:solidFill>
                  <a:schemeClr val="accent3">
                    <a:lumMod val="75000"/>
                  </a:schemeClr>
                </a:solidFill>
              </a:rPr>
              <a:t>Персонализация учебной деятельности»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индивидуальных образовательных маршрутов 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методического и дидактического материала для проведения занятий в дистанционном формате</a:t>
            </a:r>
          </a:p>
          <a:p>
            <a:r>
              <a:rPr lang="ru-RU" sz="1600" b="1" dirty="0">
                <a:solidFill>
                  <a:srgbClr val="00B050"/>
                </a:solidFill>
              </a:rPr>
              <a:t>«</a:t>
            </a:r>
            <a:r>
              <a:rPr lang="ru-RU" sz="1600" b="1" i="1" dirty="0">
                <a:solidFill>
                  <a:srgbClr val="00B050"/>
                </a:solidFill>
              </a:rPr>
              <a:t>Информационно-образовательная платформа «</a:t>
            </a:r>
            <a:r>
              <a:rPr lang="en-US" sz="1600" b="1" i="1" dirty="0">
                <a:solidFill>
                  <a:srgbClr val="00B050"/>
                </a:solidFill>
              </a:rPr>
              <a:t>Moodle</a:t>
            </a:r>
            <a:r>
              <a:rPr lang="ru-RU" sz="1600" b="1" i="1" dirty="0" smtClean="0">
                <a:solidFill>
                  <a:srgbClr val="00B050"/>
                </a:solidFill>
              </a:rPr>
              <a:t>»</a:t>
            </a:r>
            <a:endParaRPr lang="en-US" sz="1600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и освоение, использование образовательной платформы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занятий в дистанционном формате на платформе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в том числе с привлечением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работодателей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«Смешанное обучение», «Перевернутое обучение</a:t>
            </a:r>
            <a:r>
              <a:rPr lang="ru-RU" sz="1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16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образовательного процесса, предполагающее составление учебного плана, определение долей компонентов смешанного обучения  времени и форм итогового контроля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реализации компонентов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очного,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ИКТ-опосредованного самообразования 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96075" y="657225"/>
            <a:ext cx="532447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b="1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«Ключ к успеху»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информационных данных о проведении международных, российских, региональных олимпиад, именных стипендий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внутритехникумовских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олимпиад по дисциплинам и МДК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Издание приказа об участии в предметных международных, российских, региональных олимпиадах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работа  с участниками международных, российских, региональных олимпиад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банка данных победителей и призеров международных, российских, региональных олимпиад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международных, российских, региональных олимпиадах</a:t>
            </a:r>
          </a:p>
          <a:p>
            <a:r>
              <a:rPr lang="ru-RU" sz="1600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«Кадровый ресурс»</a:t>
            </a:r>
            <a:endParaRPr lang="ru-RU" sz="16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преподавателей оптимальным способы передачи  знаний и умений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студентам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процесса  получения педагогического образования кадрами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цикла мероприятий для сохранения кадрового потенциала техникума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99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0175" y="981074"/>
            <a:ext cx="9601200" cy="5362575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анализ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качественных показателей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за предыдущий год обучения  и разработать координирующие мероприятия 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индивидуальные графики ликвидации задолженностей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неуспевающих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современных технологий  в процесс обучения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Усиление индивидуальной работы 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консультационной работы с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деятельности предметных кружков при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кабинетах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предметных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плана контроля теоретического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графика посещения занятий педагогов администрацией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техникума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справок контроля с предложениями по его результатам и корректирующими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мероприятиями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приказов по результатам контроля с указанием сроков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доработки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педагогических затруднений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28700" y="457885"/>
            <a:ext cx="7038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Управление качеством образовательных результатов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2800" dirty="0">
              <a:solidFill>
                <a:srgbClr val="FFC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64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4950" y="381000"/>
            <a:ext cx="9601200" cy="6572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Анализ успеваемости по годам</a:t>
            </a:r>
            <a:endParaRPr lang="ru-RU" b="1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98865809"/>
              </p:ext>
            </p:extLst>
          </p:nvPr>
        </p:nvGraphicFramePr>
        <p:xfrm>
          <a:off x="2000250" y="1148080"/>
          <a:ext cx="8858249" cy="2547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75553344"/>
              </p:ext>
            </p:extLst>
          </p:nvPr>
        </p:nvGraphicFramePr>
        <p:xfrm>
          <a:off x="2000250" y="4148455"/>
          <a:ext cx="8782050" cy="2495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058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00050"/>
            <a:ext cx="10153650" cy="9715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абсолютной и качественной успеваемости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специальностям за 2 п/г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2 п/г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990671"/>
              </p:ext>
            </p:extLst>
          </p:nvPr>
        </p:nvGraphicFramePr>
        <p:xfrm>
          <a:off x="1647825" y="1522476"/>
          <a:ext cx="9601200" cy="4687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73273">
                  <a:extLst>
                    <a:ext uri="{9D8B030D-6E8A-4147-A177-3AD203B41FA5}">
                      <a16:colId xmlns:a16="http://schemas.microsoft.com/office/drawing/2014/main" val="2070399664"/>
                    </a:ext>
                  </a:extLst>
                </a:gridCol>
                <a:gridCol w="1236635">
                  <a:extLst>
                    <a:ext uri="{9D8B030D-6E8A-4147-A177-3AD203B41FA5}">
                      <a16:colId xmlns:a16="http://schemas.microsoft.com/office/drawing/2014/main" val="4121528728"/>
                    </a:ext>
                  </a:extLst>
                </a:gridCol>
                <a:gridCol w="1096457">
                  <a:extLst>
                    <a:ext uri="{9D8B030D-6E8A-4147-A177-3AD203B41FA5}">
                      <a16:colId xmlns:a16="http://schemas.microsoft.com/office/drawing/2014/main" val="3154829004"/>
                    </a:ext>
                  </a:extLst>
                </a:gridCol>
                <a:gridCol w="1100298">
                  <a:extLst>
                    <a:ext uri="{9D8B030D-6E8A-4147-A177-3AD203B41FA5}">
                      <a16:colId xmlns:a16="http://schemas.microsoft.com/office/drawing/2014/main" val="413776462"/>
                    </a:ext>
                  </a:extLst>
                </a:gridCol>
                <a:gridCol w="1094537">
                  <a:extLst>
                    <a:ext uri="{9D8B030D-6E8A-4147-A177-3AD203B41FA5}">
                      <a16:colId xmlns:a16="http://schemas.microsoft.com/office/drawing/2014/main" val="3833810368"/>
                    </a:ext>
                  </a:extLst>
                </a:gridCol>
              </a:tblGrid>
              <a:tr h="325543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Специальность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Успеваемость, 2 п/г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261414"/>
                  </a:ext>
                </a:extLst>
              </a:tr>
              <a:tr h="325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Абсолютная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Качественная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141130"/>
                  </a:ext>
                </a:extLst>
              </a:tr>
              <a:tr h="321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83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2022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3298200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43.02.15 Поварское и кондитерское дело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94,7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83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51,7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8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61,7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7776556"/>
                  </a:ext>
                </a:extLst>
              </a:tr>
              <a:tr h="614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43.02.01 Организация обслуживания в общественном питании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80,7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688417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43.02.10 Туризм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24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0069250"/>
                  </a:ext>
                </a:extLst>
              </a:tr>
              <a:tr h="724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38.02.05 Товароведение и экспертиза качества потребительских товаров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303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46,4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303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64,6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140512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38.02.07 Банковское дело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20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3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95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3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337639"/>
                  </a:ext>
                </a:extLst>
              </a:tr>
              <a:tr h="3692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43.01.09  Повар, кондитер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303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99,1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5303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41,1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6697047"/>
                  </a:ext>
                </a:extLst>
              </a:tr>
              <a:tr h="454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38.01.02  Продавец, контролер-кассир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78435"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73,4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18253"/>
                  </a:ext>
                </a:extLst>
              </a:tr>
              <a:tr h="444835">
                <a:tc>
                  <a:txBody>
                    <a:bodyPr/>
                    <a:lstStyle/>
                    <a:p>
                      <a:pPr indent="127635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 по техникуму: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98,3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98,5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50,4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45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405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885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23850"/>
            <a:ext cx="9601200" cy="12382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качественных показателей по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специальностям/профессиям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988198"/>
              </p:ext>
            </p:extLst>
          </p:nvPr>
        </p:nvGraphicFramePr>
        <p:xfrm>
          <a:off x="1133475" y="1562100"/>
          <a:ext cx="10639425" cy="4710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3168">
                  <a:extLst>
                    <a:ext uri="{9D8B030D-6E8A-4147-A177-3AD203B41FA5}">
                      <a16:colId xmlns:a16="http://schemas.microsoft.com/office/drawing/2014/main" val="2072492182"/>
                    </a:ext>
                  </a:extLst>
                </a:gridCol>
                <a:gridCol w="1152072">
                  <a:extLst>
                    <a:ext uri="{9D8B030D-6E8A-4147-A177-3AD203B41FA5}">
                      <a16:colId xmlns:a16="http://schemas.microsoft.com/office/drawing/2014/main" val="2553328769"/>
                    </a:ext>
                  </a:extLst>
                </a:gridCol>
                <a:gridCol w="1006034">
                  <a:extLst>
                    <a:ext uri="{9D8B030D-6E8A-4147-A177-3AD203B41FA5}">
                      <a16:colId xmlns:a16="http://schemas.microsoft.com/office/drawing/2014/main" val="3501295819"/>
                    </a:ext>
                  </a:extLst>
                </a:gridCol>
                <a:gridCol w="863040">
                  <a:extLst>
                    <a:ext uri="{9D8B030D-6E8A-4147-A177-3AD203B41FA5}">
                      <a16:colId xmlns:a16="http://schemas.microsoft.com/office/drawing/2014/main" val="321289568"/>
                    </a:ext>
                  </a:extLst>
                </a:gridCol>
                <a:gridCol w="864054">
                  <a:extLst>
                    <a:ext uri="{9D8B030D-6E8A-4147-A177-3AD203B41FA5}">
                      <a16:colId xmlns:a16="http://schemas.microsoft.com/office/drawing/2014/main" val="2084364903"/>
                    </a:ext>
                  </a:extLst>
                </a:gridCol>
                <a:gridCol w="1002993">
                  <a:extLst>
                    <a:ext uri="{9D8B030D-6E8A-4147-A177-3AD203B41FA5}">
                      <a16:colId xmlns:a16="http://schemas.microsoft.com/office/drawing/2014/main" val="3228849289"/>
                    </a:ext>
                  </a:extLst>
                </a:gridCol>
                <a:gridCol w="1008064">
                  <a:extLst>
                    <a:ext uri="{9D8B030D-6E8A-4147-A177-3AD203B41FA5}">
                      <a16:colId xmlns:a16="http://schemas.microsoft.com/office/drawing/2014/main" val="836989302"/>
                    </a:ext>
                  </a:extLst>
                </a:gridCol>
              </a:tblGrid>
              <a:tr h="3634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Специальность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Успеваемость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СОУ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Коэффициент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знаний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8405863"/>
                  </a:ext>
                </a:extLst>
              </a:tr>
              <a:tr h="726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Качественная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986614"/>
                  </a:ext>
                </a:extLst>
              </a:tr>
              <a:tr h="409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43.02.15 Поварское и кондитерское дело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5731128"/>
                  </a:ext>
                </a:extLst>
              </a:tr>
              <a:tr h="7268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43.02.01 Организация обслуживания в общественном питании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3641653"/>
                  </a:ext>
                </a:extLst>
              </a:tr>
              <a:tr h="363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43.02.10 Туризм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9526150"/>
                  </a:ext>
                </a:extLst>
              </a:tr>
              <a:tr h="7268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38.02.05 Товароведение и экспертиза качества потребительских товаров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668268"/>
                  </a:ext>
                </a:extLst>
              </a:tr>
              <a:tr h="425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38.02.07 Банковское дело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3998375"/>
                  </a:ext>
                </a:extLst>
              </a:tr>
              <a:tr h="407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43.01.09  Повар, кондитер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206519"/>
                  </a:ext>
                </a:extLst>
              </a:tr>
              <a:tr h="4315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техникуму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74,4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74,1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26666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149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4850" y="104775"/>
            <a:ext cx="11401425" cy="10191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качественных показателей по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43.02.15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Поварское и кондитерское дело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211130936"/>
              </p:ext>
            </p:extLst>
          </p:nvPr>
        </p:nvGraphicFramePr>
        <p:xfrm>
          <a:off x="1114425" y="1289367"/>
          <a:ext cx="4972051" cy="2554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0635999"/>
              </p:ext>
            </p:extLst>
          </p:nvPr>
        </p:nvGraphicFramePr>
        <p:xfrm>
          <a:off x="6781800" y="1289367"/>
          <a:ext cx="5010150" cy="2554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868836642"/>
              </p:ext>
            </p:extLst>
          </p:nvPr>
        </p:nvGraphicFramePr>
        <p:xfrm>
          <a:off x="1114425" y="4284980"/>
          <a:ext cx="4972051" cy="225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601845721"/>
              </p:ext>
            </p:extLst>
          </p:nvPr>
        </p:nvGraphicFramePr>
        <p:xfrm>
          <a:off x="6781800" y="4304665"/>
          <a:ext cx="5010150" cy="2230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53228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4824" y="209461"/>
            <a:ext cx="115728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качественных показателей по специальности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43.02.01 Организация обслуживания в общественном питании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2975" y="3272135"/>
            <a:ext cx="1106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качественных показателей по специальности 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43.01.10 Туризм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58203882"/>
              </p:ext>
            </p:extLst>
          </p:nvPr>
        </p:nvGraphicFramePr>
        <p:xfrm>
          <a:off x="3781425" y="1163568"/>
          <a:ext cx="5600700" cy="2108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28078080"/>
              </p:ext>
            </p:extLst>
          </p:nvPr>
        </p:nvGraphicFramePr>
        <p:xfrm>
          <a:off x="3781425" y="4077970"/>
          <a:ext cx="5600700" cy="2435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977566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389</TotalTime>
  <Words>1316</Words>
  <Application>Microsoft Office PowerPoint</Application>
  <PresentationFormat>Широкоэкранный</PresentationFormat>
  <Paragraphs>763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SimSun</vt:lpstr>
      <vt:lpstr>Arial</vt:lpstr>
      <vt:lpstr>Calibri</vt:lpstr>
      <vt:lpstr>Franklin Gothic Book</vt:lpstr>
      <vt:lpstr>Times New Roman</vt:lpstr>
      <vt:lpstr>Crop</vt:lpstr>
      <vt:lpstr>Мониторинг качества образования  за 2022 – 2023 учебный год </vt:lpstr>
      <vt:lpstr>Презентация PowerPoint</vt:lpstr>
      <vt:lpstr>Мероприятия:</vt:lpstr>
      <vt:lpstr>Презентация PowerPoint</vt:lpstr>
      <vt:lpstr>Анализ успеваемости по годам</vt:lpstr>
      <vt:lpstr>Мониторинг абсолютной и качественной успеваемости по специальностям за 2 п/г 2021-2022 и 2 п/г 2022-2023</vt:lpstr>
      <vt:lpstr>Результаты качественных показателей по специальностям/профессиям</vt:lpstr>
      <vt:lpstr>Результаты качественных показателей по специальности  43.02.15 Поварское и кондитерское дело  </vt:lpstr>
      <vt:lpstr>Презентация PowerPoint</vt:lpstr>
      <vt:lpstr>Результаты качественных показателей по специальности 38.02.05 Товароведение и экспертиза качества потребительских товаров</vt:lpstr>
      <vt:lpstr>Результаты качественных показателей по специальности 38.02.05 Банковское дело</vt:lpstr>
      <vt:lpstr>Результаты качественных показателей по профессии  43.01.09 Повар, кондитер 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ТЕСТИРОВАНИЯ КОЛЛЕКТИВА ОГБПОУ УТПиТ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качества образования II семестр 2022 – 2023 учебный  год</dc:title>
  <dc:creator>Анна</dc:creator>
  <cp:lastModifiedBy>Анна</cp:lastModifiedBy>
  <cp:revision>28</cp:revision>
  <dcterms:created xsi:type="dcterms:W3CDTF">2023-08-21T08:04:21Z</dcterms:created>
  <dcterms:modified xsi:type="dcterms:W3CDTF">2023-08-31T11:12:19Z</dcterms:modified>
</cp:coreProperties>
</file>